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8" r:id="rId24"/>
  </p:sldIdLst>
  <p:sldSz cx="9144000" cy="5143500" type="screen16x9"/>
  <p:notesSz cx="6858000" cy="9144000"/>
  <p:embeddedFontLst>
    <p:embeddedFont>
      <p:font typeface="Comfortaa"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61" autoAdjust="0"/>
  </p:normalViewPr>
  <p:slideViewPr>
    <p:cSldViewPr snapToGrid="0">
      <p:cViewPr varScale="1">
        <p:scale>
          <a:sx n="143" d="100"/>
          <a:sy n="143" d="100"/>
        </p:scale>
        <p:origin x="684" y="114"/>
      </p:cViewPr>
      <p:guideLst/>
    </p:cSldViewPr>
  </p:slideViewPr>
  <p:notesTextViewPr>
    <p:cViewPr>
      <p:scale>
        <a:sx n="1" d="1"/>
        <a:sy n="1" d="1"/>
      </p:scale>
      <p:origin x="0" y="-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Good evening. We’re SAPANA, and we’re here today to talk to you about DoD space policy.</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90614d87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90614d87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First, how can the DoD leverage the growth in commercial space activity as it seeks more and better space technology in the coming years? </a:t>
            </a:r>
            <a:endParaRPr sz="1300"/>
          </a:p>
          <a:p>
            <a:pPr marL="0" lvl="0" indent="0" algn="l" rtl="0">
              <a:lnSpc>
                <a:spcPct val="115000"/>
              </a:lnSpc>
              <a:spcBef>
                <a:spcPts val="0"/>
              </a:spcBef>
              <a:spcAft>
                <a:spcPts val="0"/>
              </a:spcAft>
              <a:buNone/>
            </a:pPr>
            <a:endParaRPr sz="1300"/>
          </a:p>
          <a:p>
            <a:pPr marL="0" lvl="0" indent="0" algn="l" rtl="0">
              <a:lnSpc>
                <a:spcPct val="115000"/>
              </a:lnSpc>
              <a:spcBef>
                <a:spcPts val="0"/>
              </a:spcBef>
              <a:spcAft>
                <a:spcPts val="0"/>
              </a:spcAft>
              <a:buNone/>
            </a:pPr>
            <a:r>
              <a:rPr lang="en" sz="1300"/>
              <a:t>Second, what can the DoD do to protect and support US commercial space interests?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90614d876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90614d87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The challenges we have identified are not new. Over the 60+ interviews we’ve conducted for this project, we’ve heard variations on these themes from industry professionals, government officials, and researchers.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72361e8a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72361e8a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What is new is the urgency. Whereas in the 1990s we could afford to spend time writing technical white papers about gaps in the acquisitions process, now we are faced with a stark choice.</a:t>
            </a:r>
            <a:endParaRPr sz="1300"/>
          </a:p>
          <a:p>
            <a:pPr marL="0" lvl="0" indent="0" algn="l" rtl="0">
              <a:lnSpc>
                <a:spcPct val="115000"/>
              </a:lnSpc>
              <a:spcBef>
                <a:spcPts val="0"/>
              </a:spcBef>
              <a:spcAft>
                <a:spcPts val="0"/>
              </a:spcAft>
              <a:buNone/>
            </a:pPr>
            <a:endParaRPr sz="1300"/>
          </a:p>
          <a:p>
            <a:pPr marL="0" lvl="0" indent="0" algn="l" rtl="0">
              <a:lnSpc>
                <a:spcPct val="115000"/>
              </a:lnSpc>
              <a:spcBef>
                <a:spcPts val="0"/>
              </a:spcBef>
              <a:spcAft>
                <a:spcPts val="0"/>
              </a:spcAft>
              <a:buNone/>
            </a:pPr>
            <a:r>
              <a:rPr lang="en" sz="1300"/>
              <a:t>We have the option to preserve the status quo, and enter the rapidly-changing 21st century with a comfortable, but timid, 20th century space policy framework. Or we take bold steps and make difficult decisions that will cement our place as the leaders of the 21st century space domain.</a:t>
            </a:r>
            <a:endParaRPr sz="1300"/>
          </a:p>
          <a:p>
            <a:pPr marL="0" lvl="0" indent="0" algn="l" rtl="0">
              <a:lnSpc>
                <a:spcPct val="115000"/>
              </a:lnSpc>
              <a:spcBef>
                <a:spcPts val="0"/>
              </a:spcBef>
              <a:spcAft>
                <a:spcPts val="0"/>
              </a:spcAft>
              <a:buNone/>
            </a:pPr>
            <a:endParaRPr sz="1300" b="1"/>
          </a:p>
          <a:p>
            <a:pPr marL="0" lvl="0" indent="0" algn="l" rtl="0">
              <a:lnSpc>
                <a:spcPct val="115000"/>
              </a:lnSpc>
              <a:spcBef>
                <a:spcPts val="0"/>
              </a:spcBef>
              <a:spcAft>
                <a:spcPts val="0"/>
              </a:spcAft>
              <a:buNone/>
            </a:pPr>
            <a:r>
              <a:rPr lang="en" sz="1300"/>
              <a:t>Let’s talk about what such a policy might look like.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90614d876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90614d87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Any 21st century DoD space policy framework should achieve three goals: [1] deliver the best possible product to the DoD at lowest cost and on time to meet emerging defense needs, [2] improve the health and robustness of the US commercial space industry, and [3] lay the groundwork for a system of space governance that strengthens the US’ position politically and economically. </a:t>
            </a:r>
            <a:endParaRPr sz="130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72361e8ac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72361e8a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Today we want to briefly introduce to you two specific policy approaches which support these goals, part of a broader portfolio of policies we’ve assembled for the DoD.  We believe these two have the biggest potential for transformative impact.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7fa6ba716_5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57fa6ba716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First, quick access to launch and satellite capabilities is essential to preserve defense readiness. We propose the establishment of a </a:t>
            </a:r>
            <a:r>
              <a:rPr lang="en" sz="1300" b="1"/>
              <a:t>Civil Reserve Space Fleet</a:t>
            </a:r>
            <a:r>
              <a:rPr lang="en" sz="1300"/>
              <a:t>. </a:t>
            </a:r>
            <a:endParaRPr sz="1300"/>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6cc3d4a6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6cc3d4a6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This is modeled on the Civil Reserve </a:t>
            </a:r>
            <a:r>
              <a:rPr lang="en" sz="1300" b="1"/>
              <a:t>Air</a:t>
            </a:r>
            <a:r>
              <a:rPr lang="en" sz="1300"/>
              <a:t> Fleet, a program wherein the DoD can use commercial airline capacity for airlift and other contingency needs. Rather than continually managing large fleets for irregular demands, the DoD takes advantage of commercial capacity as needed. The Merchant Marine Fleet is another example. These programs reduce the DoD’s operational costs of maintaining capacity in normal times, and can be invaluable during crises.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6ee591f17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6ee591f1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A similar program for space would reduce costs, increase operational agility, and encourage the development of new business models for space technologies. And while the DoD may provide baseline demand for these products, the companies are able to generate the majority of their revenues in other markets, encouraging sustainable business models.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Here’s what we recommend OSD does to get the ball rolling. Set up a pilot CRSF program for LEO smallsat launches under SMC. Once the program has been worked out for smallsat launches, OSD can draw up plans to expand into other space services such as bandwidth, imaging, and on-orbit servicing. Eventually Congress will need to be involved to approve additional funds.</a:t>
            </a:r>
            <a:endParaRPr sz="1300"/>
          </a:p>
          <a:p>
            <a:pPr marL="0" lvl="0" indent="0" algn="l" rtl="0">
              <a:lnSpc>
                <a:spcPct val="200000"/>
              </a:lnSpc>
              <a:spcBef>
                <a:spcPts val="0"/>
              </a:spcBef>
              <a:spcAft>
                <a:spcPts val="1000"/>
              </a:spcAft>
              <a:buNone/>
            </a:pPr>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ee591f1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6ee591f1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But it’s not enough to feed the US commercial space sector on US demand. We have bigger appetites.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Currently, excessive restrictions on exports and imports of space technology are crippling innovative American companies trying to compete internationally, and limiting the DoD’s ability to harness the full range of space technologies and business models available.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7ef7379f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7ef7379f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Opening up to trade can fix this.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Additionally, trading with our competitors increases their dependence on our technology and reduces their payoff from attacking our infrastructure.</a:t>
            </a:r>
            <a:endParaRPr sz="1300"/>
          </a:p>
          <a:p>
            <a:pPr marL="0" lvl="0" indent="0" algn="l" rtl="0">
              <a:spcBef>
                <a:spcPts val="0"/>
              </a:spcBef>
              <a:spcAft>
                <a:spcPts val="0"/>
              </a:spcAft>
              <a:buNone/>
            </a:pPr>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72361e8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72361e8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In the previous century, the US dominated space in a way never seen before or since.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72361e8ac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72361e8a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We’ve seen the opposite story before. In 1999, Congress passed export controls to limit the Chinese space industry. And for a few years it worked. But eventually, others stepped in to fill the void we left. Chinese launch activity picked up again. And our satellite industry paid the price.</a:t>
            </a:r>
            <a:endParaRPr sz="1300"/>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6ee591f1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6ee591f1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Additionally, trading with our competitors increases their dependence on our technology and reduces their payoff from attacking our infrastructure.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We’ve seen the opposite story before. In 1999, Congress passed export controls to limit the Chinese space industry. And for a few years it worked. But eventually, others stepped in to fill the void we left. Chinese launch activity picked up again. And our satellite industry paid the price.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Here’s what we recommend OSD do. Start by working with SMC and SDA to develop a definition of "state of the world" technologies, then work on establishing a process to automate moving such technologies from USML to CCL.</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To be most effective this will need to be paired with international IP reform.</a:t>
            </a:r>
            <a:endParaRP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dirty="0"/>
              <a:t>But why listen to us?</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We have a unique combination of experience spanning from policy and economic expertise to technical expertise in aerospace and mechanical engineering.</a:t>
            </a:r>
          </a:p>
          <a:p>
            <a:pPr marL="0" lvl="0" indent="0" algn="l" rtl="0">
              <a:spcBef>
                <a:spcPts val="0"/>
              </a:spcBef>
              <a:spcAft>
                <a:spcPts val="0"/>
              </a:spcAft>
              <a:buNone/>
            </a:pPr>
            <a:endParaRPr lang="en-US" sz="1100" dirty="0"/>
          </a:p>
          <a:p>
            <a:pPr marL="0" lvl="0" indent="0" algn="l" rtl="0">
              <a:lnSpc>
                <a:spcPct val="115000"/>
              </a:lnSpc>
              <a:spcBef>
                <a:spcPts val="0"/>
              </a:spcBef>
              <a:spcAft>
                <a:spcPts val="0"/>
              </a:spcAft>
              <a:buNone/>
            </a:pPr>
            <a:r>
              <a:rPr lang="en-US" sz="1100" dirty="0"/>
              <a:t>In the last 3 months we’ve interviewed leading government and industry figures, representing over 1000 collective years of space experience, military and commercial.</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We bring a fresh, but educated, perspective to this field.</a:t>
            </a:r>
          </a:p>
        </p:txBody>
      </p:sp>
    </p:spTree>
    <p:extLst>
      <p:ext uri="{BB962C8B-B14F-4D97-AF65-F5344CB8AC3E}">
        <p14:creationId xmlns:p14="http://schemas.microsoft.com/office/powerpoint/2010/main" val="1785261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80116d237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80116d23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To wrap it up: changing times require changing strategies. The status quo for DoD-commercial space relations is no longer fit to purpose. To cement American dominance and security in the 21st century, we need a new defense space policy framework, one which can view space as a service (SpaaS) and makes it easier for US companies to trade space technologies abroad beyond the Five Eyes community.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The steps we have articulated may be uncomfortable, but we are the USA. Timidity is not who we are. We must choose to stride boldly forward, for ourselves and our future. Thank you.</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72361e8a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72361e8a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People all over the world came to us for our expertise in space technologies, our launch capacity, and our willingness to trade. </a:t>
            </a:r>
            <a:endParaRPr sz="1300">
              <a:solidFill>
                <a:srgbClr val="FF0000"/>
              </a:solidFill>
            </a:endParaRPr>
          </a:p>
          <a:p>
            <a:pPr marL="0" lvl="0" indent="0" algn="l" rtl="0">
              <a:lnSpc>
                <a:spcPct val="115000"/>
              </a:lnSpc>
              <a:spcBef>
                <a:spcPts val="0"/>
              </a:spcBef>
              <a:spcAft>
                <a:spcPts val="0"/>
              </a:spcAft>
              <a:buNone/>
            </a:pPr>
            <a:endParaRPr sz="1300">
              <a:solidFill>
                <a:srgbClr val="FF0000"/>
              </a:solidFill>
            </a:endParaRPr>
          </a:p>
          <a:p>
            <a:pPr marL="0" lvl="0" indent="0" algn="l" rtl="0">
              <a:lnSpc>
                <a:spcPct val="115000"/>
              </a:lnSpc>
              <a:spcBef>
                <a:spcPts val="0"/>
              </a:spcBef>
              <a:spcAft>
                <a:spcPts val="0"/>
              </a:spcAft>
              <a:buNone/>
            </a:pPr>
            <a:r>
              <a:rPr lang="en" sz="1300"/>
              <a:t>But the world is changing.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72361e8ac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72361e8a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Now commercial space is taking off globally. More countries than ever before have access to space capabilities and entrepreneurs are building constellations at unprecedented speed and scale.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158b747d2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158b747d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Space, in short, is becoming democratized, privatized, and globalized, bringing new challenges for the United States.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90614d8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90614d8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Existing space-based systems are becoming increasingly vulnerable to deliberate attacks by rival countries or accidental collision in a congested orbit.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8ee4b6158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8ee4b6158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The space technology gap between the US and the rest of the world is closing rapidly. </a:t>
            </a:r>
            <a:r>
              <a:rPr lang="en" sz="1300">
                <a:solidFill>
                  <a:srgbClr val="FF0000"/>
                </a:solidFill>
              </a:rPr>
              <a:t>As just one example, from 2005 to 2018, the US military’s share of orbital satellites has nearly halved.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72361e8a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72361e8a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And the decentralization of space is creating myriad problems of management and order in outer space. </a:t>
            </a:r>
            <a:r>
              <a:rPr lang="en" sz="1300">
                <a:solidFill>
                  <a:srgbClr val="FF0000"/>
                </a:solidFill>
              </a:rPr>
              <a:t>Since the US is the most dependent on space, we stand to lose more than any other country if space is not guided by a system of rules and norms</a:t>
            </a:r>
            <a:endParaRPr>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7fa6ba716_5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7fa6ba716_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t>How the DoD addresses these problems will determine whether we lead the world into this space age, or get left behind. Any policy actions that seek to address these issues must therefore consider two questions: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AUTOLAYOUT_4">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3">
  <p:cSld name="AUTOLAYOUT_5">
    <p:bg>
      <p:bgPr>
        <a:solidFill>
          <a:srgbClr val="FFFFFF"/>
        </a:solidFill>
        <a:effectLst/>
      </p:bgPr>
    </p:bg>
    <p:spTree>
      <p:nvGrpSpPr>
        <p:cNvPr id="1" name="Shape 53"/>
        <p:cNvGrpSpPr/>
        <p:nvPr/>
      </p:nvGrpSpPr>
      <p:grpSpPr>
        <a:xfrm>
          <a:off x="0" y="0"/>
          <a:ext cx="0" cy="0"/>
          <a:chOff x="0" y="0"/>
          <a:chExt cx="0" cy="0"/>
        </a:xfrm>
      </p:grpSpPr>
      <p:sp>
        <p:nvSpPr>
          <p:cNvPr id="54" name="Google Shape;54;p1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AUTOLAYOUT_6">
    <p:bg>
      <p:bgPr>
        <a:solidFill>
          <a:srgbClr val="FFFFFF"/>
        </a:solidFill>
        <a:effectLst/>
      </p:bgPr>
    </p:bg>
    <p:spTree>
      <p:nvGrpSpPr>
        <p:cNvPr id="1" name="Shape 56"/>
        <p:cNvGrpSpPr/>
        <p:nvPr/>
      </p:nvGrpSpPr>
      <p:grpSpPr>
        <a:xfrm>
          <a:off x="0" y="0"/>
          <a:ext cx="0" cy="0"/>
          <a:chOff x="0" y="0"/>
          <a:chExt cx="0" cy="0"/>
        </a:xfrm>
      </p:grpSpPr>
      <p:sp>
        <p:nvSpPr>
          <p:cNvPr id="57" name="Google Shape;57;p1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4">
  <p:cSld name="AUTOLAYOUT_7">
    <p:bg>
      <p:bgPr>
        <a:solidFill>
          <a:srgbClr val="FFFFFF"/>
        </a:solidFill>
        <a:effectLst/>
      </p:bgPr>
    </p:bg>
    <p:spTree>
      <p:nvGrpSpPr>
        <p:cNvPr id="1" name="Shape 59"/>
        <p:cNvGrpSpPr/>
        <p:nvPr/>
      </p:nvGrpSpPr>
      <p:grpSpPr>
        <a:xfrm>
          <a:off x="0" y="0"/>
          <a:ext cx="0" cy="0"/>
          <a:chOff x="0" y="0"/>
          <a:chExt cx="0" cy="0"/>
        </a:xfrm>
      </p:grpSpPr>
      <p:sp>
        <p:nvSpPr>
          <p:cNvPr id="60" name="Google Shape;60;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6"/>
          <p:cNvSpPr/>
          <p:nvPr/>
        </p:nvSpPr>
        <p:spPr>
          <a:xfrm>
            <a:off x="0" y="25"/>
            <a:ext cx="4011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6"/>
          <p:cNvSpPr txBox="1">
            <a:spLocks noGrp="1"/>
          </p:cNvSpPr>
          <p:nvPr>
            <p:ph type="ctrTitle"/>
          </p:nvPr>
        </p:nvSpPr>
        <p:spPr>
          <a:xfrm>
            <a:off x="315175" y="318675"/>
            <a:ext cx="3224400" cy="30204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chemeClr val="lt1"/>
              </a:buClr>
              <a:buSzPts val="3000"/>
              <a:buNone/>
              <a:defRPr sz="3000">
                <a:solidFill>
                  <a:schemeClr val="lt1"/>
                </a:solidFill>
              </a:defRPr>
            </a:lvl1pPr>
            <a:lvl2pPr lvl="1" algn="l">
              <a:lnSpc>
                <a:spcPct val="100000"/>
              </a:lnSpc>
              <a:spcBef>
                <a:spcPts val="0"/>
              </a:spcBef>
              <a:spcAft>
                <a:spcPts val="0"/>
              </a:spcAft>
              <a:buClr>
                <a:schemeClr val="lt1"/>
              </a:buClr>
              <a:buSzPts val="3000"/>
              <a:buNone/>
              <a:defRPr sz="3000">
                <a:solidFill>
                  <a:schemeClr val="lt1"/>
                </a:solidFill>
              </a:defRPr>
            </a:lvl2pPr>
            <a:lvl3pPr lvl="2" algn="l">
              <a:lnSpc>
                <a:spcPct val="100000"/>
              </a:lnSpc>
              <a:spcBef>
                <a:spcPts val="0"/>
              </a:spcBef>
              <a:spcAft>
                <a:spcPts val="0"/>
              </a:spcAft>
              <a:buClr>
                <a:schemeClr val="lt1"/>
              </a:buClr>
              <a:buSzPts val="3000"/>
              <a:buNone/>
              <a:defRPr sz="3000">
                <a:solidFill>
                  <a:schemeClr val="lt1"/>
                </a:solidFill>
              </a:defRPr>
            </a:lvl3pPr>
            <a:lvl4pPr lvl="3" algn="l">
              <a:lnSpc>
                <a:spcPct val="100000"/>
              </a:lnSpc>
              <a:spcBef>
                <a:spcPts val="0"/>
              </a:spcBef>
              <a:spcAft>
                <a:spcPts val="0"/>
              </a:spcAft>
              <a:buClr>
                <a:schemeClr val="lt1"/>
              </a:buClr>
              <a:buSzPts val="3000"/>
              <a:buNone/>
              <a:defRPr sz="3000">
                <a:solidFill>
                  <a:schemeClr val="lt1"/>
                </a:solidFill>
              </a:defRPr>
            </a:lvl4pPr>
            <a:lvl5pPr lvl="4" algn="l">
              <a:lnSpc>
                <a:spcPct val="100000"/>
              </a:lnSpc>
              <a:spcBef>
                <a:spcPts val="0"/>
              </a:spcBef>
              <a:spcAft>
                <a:spcPts val="0"/>
              </a:spcAft>
              <a:buClr>
                <a:schemeClr val="lt1"/>
              </a:buClr>
              <a:buSzPts val="3000"/>
              <a:buNone/>
              <a:defRPr sz="3000">
                <a:solidFill>
                  <a:schemeClr val="lt1"/>
                </a:solidFill>
              </a:defRPr>
            </a:lvl5pPr>
            <a:lvl6pPr lvl="5" algn="l">
              <a:lnSpc>
                <a:spcPct val="100000"/>
              </a:lnSpc>
              <a:spcBef>
                <a:spcPts val="0"/>
              </a:spcBef>
              <a:spcAft>
                <a:spcPts val="0"/>
              </a:spcAft>
              <a:buClr>
                <a:schemeClr val="lt1"/>
              </a:buClr>
              <a:buSzPts val="3000"/>
              <a:buNone/>
              <a:defRPr sz="3000">
                <a:solidFill>
                  <a:schemeClr val="lt1"/>
                </a:solidFill>
              </a:defRPr>
            </a:lvl6pPr>
            <a:lvl7pPr lvl="6" algn="l">
              <a:lnSpc>
                <a:spcPct val="100000"/>
              </a:lnSpc>
              <a:spcBef>
                <a:spcPts val="0"/>
              </a:spcBef>
              <a:spcAft>
                <a:spcPts val="0"/>
              </a:spcAft>
              <a:buClr>
                <a:schemeClr val="lt1"/>
              </a:buClr>
              <a:buSzPts val="3000"/>
              <a:buNone/>
              <a:defRPr sz="3000">
                <a:solidFill>
                  <a:schemeClr val="lt1"/>
                </a:solidFill>
              </a:defRPr>
            </a:lvl7pPr>
            <a:lvl8pPr lvl="7" algn="l">
              <a:lnSpc>
                <a:spcPct val="100000"/>
              </a:lnSpc>
              <a:spcBef>
                <a:spcPts val="0"/>
              </a:spcBef>
              <a:spcAft>
                <a:spcPts val="0"/>
              </a:spcAft>
              <a:buClr>
                <a:schemeClr val="lt1"/>
              </a:buClr>
              <a:buSzPts val="3000"/>
              <a:buNone/>
              <a:defRPr sz="3000">
                <a:solidFill>
                  <a:schemeClr val="lt1"/>
                </a:solidFill>
              </a:defRPr>
            </a:lvl8pPr>
            <a:lvl9pPr lvl="8" algn="l">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63" name="Google Shape;63;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5">
  <p:cSld name="AUTOLAYOUT_8">
    <p:bg>
      <p:bgPr>
        <a:solidFill>
          <a:srgbClr val="FFFFFF"/>
        </a:solidFill>
        <a:effectLst/>
      </p:bgPr>
    </p:bg>
    <p:spTree>
      <p:nvGrpSpPr>
        <p:cNvPr id="1" name="Shape 64"/>
        <p:cNvGrpSpPr/>
        <p:nvPr/>
      </p:nvGrpSpPr>
      <p:grpSpPr>
        <a:xfrm>
          <a:off x="0" y="0"/>
          <a:ext cx="0" cy="0"/>
          <a:chOff x="0" y="0"/>
          <a:chExt cx="0" cy="0"/>
        </a:xfrm>
      </p:grpSpPr>
      <p:sp>
        <p:nvSpPr>
          <p:cNvPr id="65" name="Google Shape;65;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1.xml"/><Relationship Id="rId16"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1.png"/><Relationship Id="rId7"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8"/>
          <p:cNvPicPr preferRelativeResize="0"/>
          <p:nvPr/>
        </p:nvPicPr>
        <p:blipFill rotWithShape="1">
          <a:blip r:embed="rId3">
            <a:alphaModFix/>
          </a:blip>
          <a:srcRect t="7813" b="7813"/>
          <a:stretch/>
        </p:blipFill>
        <p:spPr>
          <a:xfrm>
            <a:off x="1255887" y="3278200"/>
            <a:ext cx="6632226" cy="1865300"/>
          </a:xfrm>
          <a:prstGeom prst="rect">
            <a:avLst/>
          </a:prstGeom>
          <a:noFill/>
          <a:ln>
            <a:noFill/>
          </a:ln>
        </p:spPr>
      </p:pic>
      <p:pic>
        <p:nvPicPr>
          <p:cNvPr id="72" name="Google Shape;72;p18"/>
          <p:cNvPicPr preferRelativeResize="0"/>
          <p:nvPr/>
        </p:nvPicPr>
        <p:blipFill rotWithShape="1">
          <a:blip r:embed="rId4">
            <a:alphaModFix/>
          </a:blip>
          <a:srcRect t="8744" b="12403"/>
          <a:stretch/>
        </p:blipFill>
        <p:spPr>
          <a:xfrm>
            <a:off x="0" y="0"/>
            <a:ext cx="9144000" cy="3278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p:nvPr/>
        </p:nvSpPr>
        <p:spPr>
          <a:xfrm>
            <a:off x="1041925" y="1030425"/>
            <a:ext cx="7190100" cy="37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73763"/>
                </a:solidFill>
                <a:latin typeface="Comfortaa"/>
                <a:ea typeface="Comfortaa"/>
                <a:cs typeface="Comfortaa"/>
                <a:sym typeface="Comfortaa"/>
              </a:rPr>
              <a:t>How can the DoD leverage the growth in commercial space?</a:t>
            </a:r>
            <a:endParaRPr sz="3000">
              <a:solidFill>
                <a:srgbClr val="073763"/>
              </a:solidFill>
              <a:latin typeface="Comfortaa"/>
              <a:ea typeface="Comfortaa"/>
              <a:cs typeface="Comfortaa"/>
              <a:sym typeface="Comfortaa"/>
            </a:endParaRPr>
          </a:p>
          <a:p>
            <a:pPr marL="0" lvl="0" indent="0" algn="l" rtl="0">
              <a:spcBef>
                <a:spcPts val="0"/>
              </a:spcBef>
              <a:spcAft>
                <a:spcPts val="0"/>
              </a:spcAft>
              <a:buNone/>
            </a:pPr>
            <a:endParaRPr sz="3000">
              <a:solidFill>
                <a:srgbClr val="073763"/>
              </a:solidFill>
              <a:latin typeface="Comfortaa"/>
              <a:ea typeface="Comfortaa"/>
              <a:cs typeface="Comfortaa"/>
              <a:sym typeface="Comfortaa"/>
            </a:endParaRPr>
          </a:p>
          <a:p>
            <a:pPr marL="0" lvl="0" indent="0" algn="l" rtl="0">
              <a:spcBef>
                <a:spcPts val="0"/>
              </a:spcBef>
              <a:spcAft>
                <a:spcPts val="0"/>
              </a:spcAft>
              <a:buNone/>
            </a:pPr>
            <a:endParaRPr sz="3000">
              <a:solidFill>
                <a:srgbClr val="073763"/>
              </a:solidFill>
              <a:latin typeface="Comfortaa"/>
              <a:ea typeface="Comfortaa"/>
              <a:cs typeface="Comfortaa"/>
              <a:sym typeface="Comfortaa"/>
            </a:endParaRPr>
          </a:p>
          <a:p>
            <a:pPr marL="0" lvl="0" indent="0" algn="l" rtl="0">
              <a:spcBef>
                <a:spcPts val="0"/>
              </a:spcBef>
              <a:spcAft>
                <a:spcPts val="0"/>
              </a:spcAft>
              <a:buNone/>
            </a:pPr>
            <a:r>
              <a:rPr lang="en" sz="3000">
                <a:solidFill>
                  <a:srgbClr val="073763"/>
                </a:solidFill>
                <a:latin typeface="Comfortaa"/>
                <a:ea typeface="Comfortaa"/>
                <a:cs typeface="Comfortaa"/>
                <a:sym typeface="Comfortaa"/>
              </a:rPr>
              <a:t>How can the DoD support US commercial space? </a:t>
            </a:r>
            <a:endParaRPr sz="3000">
              <a:solidFill>
                <a:srgbClr val="073763"/>
              </a:solidFill>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p:cNvPicPr preferRelativeResize="0"/>
          <p:nvPr/>
        </p:nvPicPr>
        <p:blipFill>
          <a:blip r:embed="rId3">
            <a:alphaModFix/>
          </a:blip>
          <a:stretch>
            <a:fillRect/>
          </a:stretch>
        </p:blipFill>
        <p:spPr>
          <a:xfrm>
            <a:off x="5890425" y="540050"/>
            <a:ext cx="2967301" cy="738900"/>
          </a:xfrm>
          <a:prstGeom prst="rect">
            <a:avLst/>
          </a:prstGeom>
          <a:noFill/>
          <a:ln>
            <a:noFill/>
          </a:ln>
        </p:spPr>
      </p:pic>
      <p:pic>
        <p:nvPicPr>
          <p:cNvPr id="184" name="Google Shape;184;p28"/>
          <p:cNvPicPr preferRelativeResize="0"/>
          <p:nvPr/>
        </p:nvPicPr>
        <p:blipFill>
          <a:blip r:embed="rId4">
            <a:alphaModFix/>
          </a:blip>
          <a:stretch>
            <a:fillRect/>
          </a:stretch>
        </p:blipFill>
        <p:spPr>
          <a:xfrm>
            <a:off x="5922223" y="4291863"/>
            <a:ext cx="673900" cy="623748"/>
          </a:xfrm>
          <a:prstGeom prst="rect">
            <a:avLst/>
          </a:prstGeom>
          <a:no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pic>
        <p:nvPicPr>
          <p:cNvPr id="185" name="Google Shape;185;p28"/>
          <p:cNvPicPr preferRelativeResize="0"/>
          <p:nvPr/>
        </p:nvPicPr>
        <p:blipFill>
          <a:blip r:embed="rId5">
            <a:alphaModFix/>
          </a:blip>
          <a:stretch>
            <a:fillRect/>
          </a:stretch>
        </p:blipFill>
        <p:spPr>
          <a:xfrm>
            <a:off x="6591750" y="4408550"/>
            <a:ext cx="2265974" cy="390375"/>
          </a:xfrm>
          <a:prstGeom prst="rect">
            <a:avLst/>
          </a:prstGeom>
          <a:no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pic>
        <p:nvPicPr>
          <p:cNvPr id="186" name="Google Shape;186;p28"/>
          <p:cNvPicPr preferRelativeResize="0"/>
          <p:nvPr/>
        </p:nvPicPr>
        <p:blipFill>
          <a:blip r:embed="rId6">
            <a:alphaModFix/>
          </a:blip>
          <a:stretch>
            <a:fillRect/>
          </a:stretch>
        </p:blipFill>
        <p:spPr>
          <a:xfrm>
            <a:off x="236077" y="4439450"/>
            <a:ext cx="3700498" cy="390375"/>
          </a:xfrm>
          <a:prstGeom prst="rect">
            <a:avLst/>
          </a:prstGeom>
          <a:noFill/>
          <a:ln>
            <a:noFill/>
          </a:ln>
        </p:spPr>
      </p:pic>
      <p:pic>
        <p:nvPicPr>
          <p:cNvPr id="187" name="Google Shape;187;p28"/>
          <p:cNvPicPr preferRelativeResize="0"/>
          <p:nvPr/>
        </p:nvPicPr>
        <p:blipFill>
          <a:blip r:embed="rId7">
            <a:alphaModFix/>
          </a:blip>
          <a:stretch>
            <a:fillRect/>
          </a:stretch>
        </p:blipFill>
        <p:spPr>
          <a:xfrm>
            <a:off x="1" y="-1"/>
            <a:ext cx="1832876" cy="1819001"/>
          </a:xfrm>
          <a:prstGeom prst="rect">
            <a:avLst/>
          </a:prstGeom>
          <a:noFill/>
          <a:ln>
            <a:noFill/>
          </a:ln>
        </p:spPr>
      </p:pic>
      <p:pic>
        <p:nvPicPr>
          <p:cNvPr id="188" name="Google Shape;188;p28"/>
          <p:cNvPicPr preferRelativeResize="0"/>
          <p:nvPr/>
        </p:nvPicPr>
        <p:blipFill rotWithShape="1">
          <a:blip r:embed="rId8">
            <a:alphaModFix/>
          </a:blip>
          <a:srcRect l="5383"/>
          <a:stretch/>
        </p:blipFill>
        <p:spPr>
          <a:xfrm>
            <a:off x="4316338" y="1890775"/>
            <a:ext cx="2967302" cy="738901"/>
          </a:xfrm>
          <a:prstGeom prst="rect">
            <a:avLst/>
          </a:prstGeom>
          <a:noFill/>
          <a:ln>
            <a:noFill/>
          </a:ln>
        </p:spPr>
      </p:pic>
      <p:pic>
        <p:nvPicPr>
          <p:cNvPr id="189" name="Google Shape;189;p28"/>
          <p:cNvPicPr preferRelativeResize="0"/>
          <p:nvPr/>
        </p:nvPicPr>
        <p:blipFill>
          <a:blip r:embed="rId9">
            <a:alphaModFix/>
          </a:blip>
          <a:stretch>
            <a:fillRect/>
          </a:stretch>
        </p:blipFill>
        <p:spPr>
          <a:xfrm>
            <a:off x="3372025" y="327713"/>
            <a:ext cx="2327150" cy="1163575"/>
          </a:xfrm>
          <a:prstGeom prst="rect">
            <a:avLst/>
          </a:prstGeom>
          <a:noFill/>
          <a:ln>
            <a:noFill/>
          </a:ln>
          <a:effectLst>
            <a:outerShdw blurRad="57150" dist="19050" dir="5400000" algn="bl" rotWithShape="0">
              <a:srgbClr val="000000">
                <a:alpha val="50000"/>
              </a:srgbClr>
            </a:outerShdw>
          </a:effectLst>
        </p:spPr>
      </p:pic>
      <p:pic>
        <p:nvPicPr>
          <p:cNvPr id="190" name="Google Shape;190;p28"/>
          <p:cNvPicPr preferRelativeResize="0"/>
          <p:nvPr/>
        </p:nvPicPr>
        <p:blipFill>
          <a:blip r:embed="rId10">
            <a:alphaModFix/>
          </a:blip>
          <a:stretch>
            <a:fillRect/>
          </a:stretch>
        </p:blipFill>
        <p:spPr>
          <a:xfrm>
            <a:off x="138850" y="2063900"/>
            <a:ext cx="2327150" cy="559625"/>
          </a:xfrm>
          <a:prstGeom prst="rect">
            <a:avLst/>
          </a:prstGeom>
          <a:noFill/>
          <a:ln>
            <a:noFill/>
          </a:ln>
          <a:effectLst>
            <a:outerShdw blurRad="57150" dist="19050" dir="5400000" algn="bl" rotWithShape="0">
              <a:srgbClr val="000000">
                <a:alpha val="50000"/>
              </a:srgbClr>
            </a:outerShdw>
          </a:effectLst>
        </p:spPr>
      </p:pic>
      <p:pic>
        <p:nvPicPr>
          <p:cNvPr id="191" name="Google Shape;191;p28"/>
          <p:cNvPicPr preferRelativeResize="0"/>
          <p:nvPr/>
        </p:nvPicPr>
        <p:blipFill>
          <a:blip r:embed="rId11">
            <a:alphaModFix/>
          </a:blip>
          <a:stretch>
            <a:fillRect/>
          </a:stretch>
        </p:blipFill>
        <p:spPr>
          <a:xfrm>
            <a:off x="2692200" y="1892412"/>
            <a:ext cx="1397962" cy="753200"/>
          </a:xfrm>
          <a:prstGeom prst="rect">
            <a:avLst/>
          </a:prstGeom>
          <a:noFill/>
          <a:ln>
            <a:noFill/>
          </a:ln>
          <a:effectLst>
            <a:outerShdw blurRad="57150" dist="19050" dir="5400000" algn="bl" rotWithShape="0">
              <a:srgbClr val="000000">
                <a:alpha val="50000"/>
              </a:srgbClr>
            </a:outerShdw>
          </a:effectLst>
        </p:spPr>
      </p:pic>
      <p:pic>
        <p:nvPicPr>
          <p:cNvPr id="192" name="Google Shape;192;p28"/>
          <p:cNvPicPr preferRelativeResize="0"/>
          <p:nvPr/>
        </p:nvPicPr>
        <p:blipFill>
          <a:blip r:embed="rId12">
            <a:alphaModFix/>
          </a:blip>
          <a:stretch>
            <a:fillRect/>
          </a:stretch>
        </p:blipFill>
        <p:spPr>
          <a:xfrm>
            <a:off x="6102461" y="3087488"/>
            <a:ext cx="1962164" cy="863250"/>
          </a:xfrm>
          <a:prstGeom prst="rect">
            <a:avLst/>
          </a:prstGeom>
          <a:noFill/>
          <a:ln>
            <a:noFill/>
          </a:ln>
          <a:effectLst>
            <a:outerShdw blurRad="57150" dist="19050" dir="5400000" algn="bl" rotWithShape="0">
              <a:srgbClr val="000000">
                <a:alpha val="50000"/>
              </a:srgbClr>
            </a:outerShdw>
          </a:effectLst>
        </p:spPr>
      </p:pic>
      <p:pic>
        <p:nvPicPr>
          <p:cNvPr id="193" name="Google Shape;193;p28"/>
          <p:cNvPicPr preferRelativeResize="0"/>
          <p:nvPr/>
        </p:nvPicPr>
        <p:blipFill>
          <a:blip r:embed="rId13">
            <a:alphaModFix/>
          </a:blip>
          <a:stretch>
            <a:fillRect/>
          </a:stretch>
        </p:blipFill>
        <p:spPr>
          <a:xfrm>
            <a:off x="3299313" y="3296888"/>
            <a:ext cx="2327150" cy="491287"/>
          </a:xfrm>
          <a:prstGeom prst="rect">
            <a:avLst/>
          </a:prstGeom>
          <a:noFill/>
          <a:ln>
            <a:noFill/>
          </a:ln>
          <a:effectLst>
            <a:outerShdw blurRad="57150" dist="19050" dir="5400000" algn="bl" rotWithShape="0">
              <a:srgbClr val="000000">
                <a:alpha val="50000"/>
              </a:srgbClr>
            </a:outerShdw>
          </a:effectLst>
        </p:spPr>
      </p:pic>
      <p:pic>
        <p:nvPicPr>
          <p:cNvPr id="194" name="Google Shape;194;p28"/>
          <p:cNvPicPr preferRelativeResize="0"/>
          <p:nvPr/>
        </p:nvPicPr>
        <p:blipFill>
          <a:blip r:embed="rId14">
            <a:alphaModFix/>
          </a:blip>
          <a:stretch>
            <a:fillRect/>
          </a:stretch>
        </p:blipFill>
        <p:spPr>
          <a:xfrm>
            <a:off x="346900" y="3087501"/>
            <a:ext cx="990000" cy="990000"/>
          </a:xfrm>
          <a:prstGeom prst="rect">
            <a:avLst/>
          </a:prstGeom>
          <a:noFill/>
          <a:ln>
            <a:noFill/>
          </a:ln>
          <a:effectLst>
            <a:outerShdw blurRad="57150" dist="19050" dir="5400000" algn="bl" rotWithShape="0">
              <a:srgbClr val="000000">
                <a:alpha val="50000"/>
              </a:srgbClr>
            </a:outerShdw>
          </a:effectLst>
        </p:spPr>
      </p:pic>
      <p:pic>
        <p:nvPicPr>
          <p:cNvPr id="195" name="Google Shape;195;p28"/>
          <p:cNvPicPr preferRelativeResize="0"/>
          <p:nvPr/>
        </p:nvPicPr>
        <p:blipFill>
          <a:blip r:embed="rId15">
            <a:alphaModFix/>
          </a:blip>
          <a:stretch>
            <a:fillRect/>
          </a:stretch>
        </p:blipFill>
        <p:spPr>
          <a:xfrm>
            <a:off x="7509818" y="1691835"/>
            <a:ext cx="1347900" cy="1347900"/>
          </a:xfrm>
          <a:prstGeom prst="ellipse">
            <a:avLst/>
          </a:prstGeom>
          <a:noFill/>
          <a:ln>
            <a:noFill/>
          </a:ln>
        </p:spPr>
      </p:pic>
      <p:pic>
        <p:nvPicPr>
          <p:cNvPr id="196" name="Google Shape;196;p28"/>
          <p:cNvPicPr preferRelativeResize="0"/>
          <p:nvPr/>
        </p:nvPicPr>
        <p:blipFill>
          <a:blip r:embed="rId16">
            <a:alphaModFix/>
          </a:blip>
          <a:stretch>
            <a:fillRect/>
          </a:stretch>
        </p:blipFill>
        <p:spPr>
          <a:xfrm>
            <a:off x="1644164" y="2857376"/>
            <a:ext cx="1347900" cy="1348200"/>
          </a:xfrm>
          <a:prstGeom prst="ellipse">
            <a:avLst/>
          </a:prstGeom>
          <a:noFill/>
          <a:ln>
            <a:noFill/>
          </a:ln>
        </p:spPr>
      </p:pic>
      <p:pic>
        <p:nvPicPr>
          <p:cNvPr id="197" name="Google Shape;197;p28"/>
          <p:cNvPicPr preferRelativeResize="0"/>
          <p:nvPr/>
        </p:nvPicPr>
        <p:blipFill rotWithShape="1">
          <a:blip r:embed="rId17">
            <a:alphaModFix/>
          </a:blip>
          <a:srcRect b="15810"/>
          <a:stretch/>
        </p:blipFill>
        <p:spPr>
          <a:xfrm>
            <a:off x="1832863" y="342076"/>
            <a:ext cx="1347900" cy="1134843"/>
          </a:xfrm>
          <a:prstGeom prst="rect">
            <a:avLst/>
          </a:prstGeom>
          <a:noFill/>
          <a:ln>
            <a:noFill/>
          </a:ln>
        </p:spPr>
      </p:pic>
      <p:pic>
        <p:nvPicPr>
          <p:cNvPr id="198" name="Google Shape;198;p28"/>
          <p:cNvPicPr preferRelativeResize="0"/>
          <p:nvPr/>
        </p:nvPicPr>
        <p:blipFill>
          <a:blip r:embed="rId18">
            <a:alphaModFix/>
          </a:blip>
          <a:stretch>
            <a:fillRect/>
          </a:stretch>
        </p:blipFill>
        <p:spPr>
          <a:xfrm>
            <a:off x="4361025" y="3950725"/>
            <a:ext cx="1136748" cy="113484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5" name="Google Shape;205;p29"/>
          <p:cNvPicPr preferRelativeResize="0"/>
          <p:nvPr/>
        </p:nvPicPr>
        <p:blipFill rotWithShape="1">
          <a:blip r:embed="rId3">
            <a:alphaModFix/>
          </a:blip>
          <a:srcRect r="45163"/>
          <a:stretch/>
        </p:blipFill>
        <p:spPr>
          <a:xfrm>
            <a:off x="4182425" y="204950"/>
            <a:ext cx="4704399" cy="4733600"/>
          </a:xfrm>
          <a:prstGeom prst="rect">
            <a:avLst/>
          </a:prstGeom>
          <a:noFill/>
          <a:ln>
            <a:noFill/>
          </a:ln>
        </p:spPr>
      </p:pic>
      <p:pic>
        <p:nvPicPr>
          <p:cNvPr id="206" name="Google Shape;206;p29"/>
          <p:cNvPicPr preferRelativeResize="0"/>
          <p:nvPr/>
        </p:nvPicPr>
        <p:blipFill rotWithShape="1">
          <a:blip r:embed="rId4">
            <a:alphaModFix/>
          </a:blip>
          <a:srcRect t="3984" r="53157" b="3984"/>
          <a:stretch/>
        </p:blipFill>
        <p:spPr>
          <a:xfrm>
            <a:off x="363650" y="204950"/>
            <a:ext cx="3628175" cy="4733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0"/>
          <p:cNvPicPr preferRelativeResize="0"/>
          <p:nvPr/>
        </p:nvPicPr>
        <p:blipFill>
          <a:blip r:embed="rId3">
            <a:alphaModFix/>
          </a:blip>
          <a:stretch>
            <a:fillRect/>
          </a:stretch>
        </p:blipFill>
        <p:spPr>
          <a:xfrm>
            <a:off x="1209927" y="1356961"/>
            <a:ext cx="1362776" cy="1362776"/>
          </a:xfrm>
          <a:prstGeom prst="rect">
            <a:avLst/>
          </a:prstGeom>
          <a:noFill/>
          <a:ln>
            <a:noFill/>
          </a:ln>
        </p:spPr>
      </p:pic>
      <p:pic>
        <p:nvPicPr>
          <p:cNvPr id="212" name="Google Shape;212;p30"/>
          <p:cNvPicPr preferRelativeResize="0"/>
          <p:nvPr/>
        </p:nvPicPr>
        <p:blipFill>
          <a:blip r:embed="rId4">
            <a:alphaModFix/>
          </a:blip>
          <a:stretch>
            <a:fillRect/>
          </a:stretch>
        </p:blipFill>
        <p:spPr>
          <a:xfrm>
            <a:off x="6418875" y="1485275"/>
            <a:ext cx="1106125" cy="1106125"/>
          </a:xfrm>
          <a:prstGeom prst="rect">
            <a:avLst/>
          </a:prstGeom>
          <a:noFill/>
          <a:ln>
            <a:noFill/>
          </a:ln>
        </p:spPr>
      </p:pic>
      <p:sp>
        <p:nvSpPr>
          <p:cNvPr id="213" name="Google Shape;213;p30"/>
          <p:cNvSpPr txBox="1"/>
          <p:nvPr/>
        </p:nvSpPr>
        <p:spPr>
          <a:xfrm>
            <a:off x="820900" y="3042850"/>
            <a:ext cx="2140800" cy="91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omfortaa"/>
                <a:ea typeface="Comfortaa"/>
                <a:cs typeface="Comfortaa"/>
                <a:sym typeface="Comfortaa"/>
              </a:rPr>
              <a:t>Maximal Value</a:t>
            </a:r>
            <a:endParaRPr sz="3000">
              <a:latin typeface="Comfortaa"/>
              <a:ea typeface="Comfortaa"/>
              <a:cs typeface="Comfortaa"/>
              <a:sym typeface="Comfortaa"/>
            </a:endParaRPr>
          </a:p>
        </p:txBody>
      </p:sp>
      <p:sp>
        <p:nvSpPr>
          <p:cNvPr id="214" name="Google Shape;214;p30"/>
          <p:cNvSpPr txBox="1"/>
          <p:nvPr/>
        </p:nvSpPr>
        <p:spPr>
          <a:xfrm>
            <a:off x="5638425" y="3042850"/>
            <a:ext cx="2667000" cy="91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omfortaa"/>
                <a:ea typeface="Comfortaa"/>
                <a:cs typeface="Comfortaa"/>
                <a:sym typeface="Comfortaa"/>
              </a:rPr>
              <a:t>Global Integration</a:t>
            </a:r>
            <a:endParaRPr sz="3000">
              <a:latin typeface="Comfortaa"/>
              <a:ea typeface="Comfortaa"/>
              <a:cs typeface="Comfortaa"/>
              <a:sym typeface="Comfortaa"/>
            </a:endParaRPr>
          </a:p>
        </p:txBody>
      </p:sp>
      <p:pic>
        <p:nvPicPr>
          <p:cNvPr id="215" name="Google Shape;215;p30"/>
          <p:cNvPicPr preferRelativeResize="0"/>
          <p:nvPr/>
        </p:nvPicPr>
        <p:blipFill>
          <a:blip r:embed="rId5">
            <a:alphaModFix/>
          </a:blip>
          <a:stretch>
            <a:fillRect/>
          </a:stretch>
        </p:blipFill>
        <p:spPr>
          <a:xfrm>
            <a:off x="3824937" y="1453200"/>
            <a:ext cx="1170274" cy="1170299"/>
          </a:xfrm>
          <a:prstGeom prst="rect">
            <a:avLst/>
          </a:prstGeom>
          <a:noFill/>
          <a:ln>
            <a:noFill/>
          </a:ln>
        </p:spPr>
      </p:pic>
      <p:sp>
        <p:nvSpPr>
          <p:cNvPr id="216" name="Google Shape;216;p30"/>
          <p:cNvSpPr txBox="1"/>
          <p:nvPr/>
        </p:nvSpPr>
        <p:spPr>
          <a:xfrm>
            <a:off x="3339675" y="3042850"/>
            <a:ext cx="2140800" cy="91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omfortaa"/>
                <a:ea typeface="Comfortaa"/>
                <a:cs typeface="Comfortaa"/>
                <a:sym typeface="Comfortaa"/>
              </a:rPr>
              <a:t>Robust Industry</a:t>
            </a:r>
            <a:endParaRPr sz="3000">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cxnSp>
        <p:nvCxnSpPr>
          <p:cNvPr id="221" name="Google Shape;221;p31"/>
          <p:cNvCxnSpPr>
            <a:endCxn id="222" idx="1"/>
          </p:cNvCxnSpPr>
          <p:nvPr/>
        </p:nvCxnSpPr>
        <p:spPr>
          <a:xfrm>
            <a:off x="5608050" y="4192450"/>
            <a:ext cx="890700" cy="381600"/>
          </a:xfrm>
          <a:prstGeom prst="bentConnector3">
            <a:avLst>
              <a:gd name="adj1" fmla="val 2591"/>
            </a:avLst>
          </a:prstGeom>
          <a:noFill/>
          <a:ln w="28575" cap="flat" cmpd="sng">
            <a:solidFill>
              <a:srgbClr val="999999"/>
            </a:solidFill>
            <a:prstDash val="solid"/>
            <a:round/>
            <a:headEnd type="none" w="med" len="med"/>
            <a:tailEnd type="none" w="med" len="med"/>
          </a:ln>
        </p:spPr>
      </p:cxnSp>
      <p:cxnSp>
        <p:nvCxnSpPr>
          <p:cNvPr id="223" name="Google Shape;223;p31"/>
          <p:cNvCxnSpPr/>
          <p:nvPr/>
        </p:nvCxnSpPr>
        <p:spPr>
          <a:xfrm flipH="1">
            <a:off x="6302825" y="3166400"/>
            <a:ext cx="1385700" cy="337200"/>
          </a:xfrm>
          <a:prstGeom prst="bentConnector3">
            <a:avLst>
              <a:gd name="adj1" fmla="val -781"/>
            </a:avLst>
          </a:prstGeom>
          <a:noFill/>
          <a:ln w="28575" cap="flat" cmpd="sng">
            <a:solidFill>
              <a:srgbClr val="999999"/>
            </a:solidFill>
            <a:prstDash val="solid"/>
            <a:round/>
            <a:headEnd type="none" w="med" len="med"/>
            <a:tailEnd type="none" w="med" len="med"/>
          </a:ln>
        </p:spPr>
      </p:cxnSp>
      <p:pic>
        <p:nvPicPr>
          <p:cNvPr id="224" name="Google Shape;224;p31"/>
          <p:cNvPicPr preferRelativeResize="0"/>
          <p:nvPr/>
        </p:nvPicPr>
        <p:blipFill>
          <a:blip r:embed="rId3">
            <a:alphaModFix/>
          </a:blip>
          <a:stretch>
            <a:fillRect/>
          </a:stretch>
        </p:blipFill>
        <p:spPr>
          <a:xfrm>
            <a:off x="2133602" y="508125"/>
            <a:ext cx="4440149" cy="4385326"/>
          </a:xfrm>
          <a:prstGeom prst="rect">
            <a:avLst/>
          </a:prstGeom>
          <a:noFill/>
          <a:ln>
            <a:noFill/>
          </a:ln>
        </p:spPr>
      </p:pic>
      <p:pic>
        <p:nvPicPr>
          <p:cNvPr id="225" name="Google Shape;225;p31"/>
          <p:cNvPicPr preferRelativeResize="0"/>
          <p:nvPr/>
        </p:nvPicPr>
        <p:blipFill>
          <a:blip r:embed="rId4">
            <a:alphaModFix/>
          </a:blip>
          <a:stretch>
            <a:fillRect/>
          </a:stretch>
        </p:blipFill>
        <p:spPr>
          <a:xfrm rot="-397188">
            <a:off x="3282597" y="2092027"/>
            <a:ext cx="2534558" cy="844872"/>
          </a:xfrm>
          <a:prstGeom prst="rect">
            <a:avLst/>
          </a:prstGeom>
          <a:noFill/>
          <a:ln>
            <a:noFill/>
          </a:ln>
        </p:spPr>
      </p:pic>
      <p:sp>
        <p:nvSpPr>
          <p:cNvPr id="226" name="Google Shape;226;p31"/>
          <p:cNvSpPr txBox="1"/>
          <p:nvPr/>
        </p:nvSpPr>
        <p:spPr>
          <a:xfrm>
            <a:off x="704125" y="304525"/>
            <a:ext cx="1895100" cy="931200"/>
          </a:xfrm>
          <a:prstGeom prst="rect">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Comfortaa"/>
                <a:ea typeface="Comfortaa"/>
                <a:cs typeface="Comfortaa"/>
                <a:sym typeface="Comfortaa"/>
              </a:rPr>
              <a:t>Civil Reserve Space Fleet</a:t>
            </a:r>
            <a:endParaRPr sz="1800">
              <a:solidFill>
                <a:srgbClr val="FFFFFF"/>
              </a:solidFill>
              <a:latin typeface="Comfortaa"/>
              <a:ea typeface="Comfortaa"/>
              <a:cs typeface="Comfortaa"/>
              <a:sym typeface="Comfortaa"/>
            </a:endParaRPr>
          </a:p>
        </p:txBody>
      </p:sp>
      <p:sp>
        <p:nvSpPr>
          <p:cNvPr id="222" name="Google Shape;222;p31"/>
          <p:cNvSpPr txBox="1"/>
          <p:nvPr/>
        </p:nvSpPr>
        <p:spPr>
          <a:xfrm>
            <a:off x="6498750" y="4108450"/>
            <a:ext cx="2045100" cy="931200"/>
          </a:xfrm>
          <a:prstGeom prst="rect">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999999"/>
                </a:solidFill>
                <a:latin typeface="Comfortaa"/>
                <a:ea typeface="Comfortaa"/>
                <a:cs typeface="Comfortaa"/>
                <a:sym typeface="Comfortaa"/>
              </a:rPr>
              <a:t>Clearance Clearinghouses</a:t>
            </a:r>
            <a:endParaRPr sz="1800">
              <a:solidFill>
                <a:srgbClr val="999999"/>
              </a:solidFill>
              <a:latin typeface="Comfortaa"/>
              <a:ea typeface="Comfortaa"/>
              <a:cs typeface="Comfortaa"/>
              <a:sym typeface="Comfortaa"/>
            </a:endParaRPr>
          </a:p>
        </p:txBody>
      </p:sp>
      <p:cxnSp>
        <p:nvCxnSpPr>
          <p:cNvPr id="227" name="Google Shape;227;p31"/>
          <p:cNvCxnSpPr/>
          <p:nvPr/>
        </p:nvCxnSpPr>
        <p:spPr>
          <a:xfrm rot="10800000">
            <a:off x="2610050" y="520975"/>
            <a:ext cx="822900" cy="303300"/>
          </a:xfrm>
          <a:prstGeom prst="bentConnector3">
            <a:avLst>
              <a:gd name="adj1" fmla="val -1315"/>
            </a:avLst>
          </a:prstGeom>
          <a:noFill/>
          <a:ln w="28575" cap="flat" cmpd="sng">
            <a:solidFill>
              <a:srgbClr val="999999"/>
            </a:solidFill>
            <a:prstDash val="solid"/>
            <a:round/>
            <a:headEnd type="none" w="med" len="med"/>
            <a:tailEnd type="none" w="med" len="med"/>
          </a:ln>
        </p:spPr>
      </p:cxnSp>
      <p:cxnSp>
        <p:nvCxnSpPr>
          <p:cNvPr id="228" name="Google Shape;228;p31"/>
          <p:cNvCxnSpPr/>
          <p:nvPr/>
        </p:nvCxnSpPr>
        <p:spPr>
          <a:xfrm rot="10800000" flipH="1">
            <a:off x="1625275" y="1896175"/>
            <a:ext cx="1212000" cy="267000"/>
          </a:xfrm>
          <a:prstGeom prst="bentConnector3">
            <a:avLst>
              <a:gd name="adj1" fmla="val 837"/>
            </a:avLst>
          </a:prstGeom>
          <a:noFill/>
          <a:ln w="28575" cap="flat" cmpd="sng">
            <a:solidFill>
              <a:srgbClr val="999999"/>
            </a:solidFill>
            <a:prstDash val="solid"/>
            <a:round/>
            <a:headEnd type="none" w="med" len="med"/>
            <a:tailEnd type="none" w="med" len="med"/>
          </a:ln>
        </p:spPr>
      </p:cxnSp>
      <p:cxnSp>
        <p:nvCxnSpPr>
          <p:cNvPr id="229" name="Google Shape;229;p31"/>
          <p:cNvCxnSpPr/>
          <p:nvPr/>
        </p:nvCxnSpPr>
        <p:spPr>
          <a:xfrm rot="10800000" flipH="1">
            <a:off x="2514150" y="3747925"/>
            <a:ext cx="658800" cy="273900"/>
          </a:xfrm>
          <a:prstGeom prst="bentConnector3">
            <a:avLst>
              <a:gd name="adj1" fmla="val -247"/>
            </a:avLst>
          </a:prstGeom>
          <a:noFill/>
          <a:ln w="28575" cap="flat" cmpd="sng">
            <a:solidFill>
              <a:srgbClr val="999999"/>
            </a:solidFill>
            <a:prstDash val="solid"/>
            <a:round/>
            <a:headEnd type="none" w="med" len="med"/>
            <a:tailEnd type="none" w="med" len="med"/>
          </a:ln>
        </p:spPr>
      </p:cxnSp>
      <p:cxnSp>
        <p:nvCxnSpPr>
          <p:cNvPr id="230" name="Google Shape;230;p31"/>
          <p:cNvCxnSpPr/>
          <p:nvPr/>
        </p:nvCxnSpPr>
        <p:spPr>
          <a:xfrm flipH="1">
            <a:off x="5900475" y="865575"/>
            <a:ext cx="899700" cy="216300"/>
          </a:xfrm>
          <a:prstGeom prst="bentConnector3">
            <a:avLst>
              <a:gd name="adj1" fmla="val 101098"/>
            </a:avLst>
          </a:prstGeom>
          <a:noFill/>
          <a:ln w="28575" cap="flat" cmpd="sng">
            <a:solidFill>
              <a:srgbClr val="999999"/>
            </a:solidFill>
            <a:prstDash val="solid"/>
            <a:round/>
            <a:headEnd type="none" w="med" len="med"/>
            <a:tailEnd type="none" w="med" len="med"/>
          </a:ln>
        </p:spPr>
      </p:cxnSp>
      <p:sp>
        <p:nvSpPr>
          <p:cNvPr id="231" name="Google Shape;231;p31"/>
          <p:cNvSpPr txBox="1"/>
          <p:nvPr/>
        </p:nvSpPr>
        <p:spPr>
          <a:xfrm>
            <a:off x="6966150" y="2235188"/>
            <a:ext cx="1895100" cy="931200"/>
          </a:xfrm>
          <a:prstGeom prst="rect">
            <a:avLst/>
          </a:prstGeom>
          <a:solidFill>
            <a:srgbClr val="1C458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Comfortaa"/>
                <a:ea typeface="Comfortaa"/>
                <a:cs typeface="Comfortaa"/>
                <a:sym typeface="Comfortaa"/>
              </a:rPr>
              <a:t>Trade Liberalization</a:t>
            </a:r>
            <a:endParaRPr sz="1800">
              <a:solidFill>
                <a:srgbClr val="FFFFFF"/>
              </a:solidFill>
              <a:latin typeface="Comfortaa"/>
              <a:ea typeface="Comfortaa"/>
              <a:cs typeface="Comfortaa"/>
              <a:sym typeface="Comfortaa"/>
            </a:endParaRPr>
          </a:p>
        </p:txBody>
      </p:sp>
      <p:sp>
        <p:nvSpPr>
          <p:cNvPr id="232" name="Google Shape;232;p31"/>
          <p:cNvSpPr txBox="1"/>
          <p:nvPr/>
        </p:nvSpPr>
        <p:spPr>
          <a:xfrm>
            <a:off x="6573750" y="304525"/>
            <a:ext cx="1895100" cy="931200"/>
          </a:xfrm>
          <a:prstGeom prst="rect">
            <a:avLst/>
          </a:prstGeom>
          <a:solidFill>
            <a:srgbClr val="FFFFF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B7B7B7"/>
                </a:solidFill>
                <a:latin typeface="Comfortaa"/>
                <a:ea typeface="Comfortaa"/>
                <a:cs typeface="Comfortaa"/>
                <a:sym typeface="Comfortaa"/>
              </a:rPr>
              <a:t>Risk Tolerance</a:t>
            </a:r>
            <a:endParaRPr sz="1800">
              <a:solidFill>
                <a:srgbClr val="B7B7B7"/>
              </a:solidFill>
              <a:latin typeface="Comfortaa"/>
              <a:ea typeface="Comfortaa"/>
              <a:cs typeface="Comfortaa"/>
              <a:sym typeface="Comfortaa"/>
            </a:endParaRPr>
          </a:p>
        </p:txBody>
      </p:sp>
      <p:sp>
        <p:nvSpPr>
          <p:cNvPr id="233" name="Google Shape;233;p31"/>
          <p:cNvSpPr txBox="1"/>
          <p:nvPr/>
        </p:nvSpPr>
        <p:spPr>
          <a:xfrm>
            <a:off x="877375" y="3869425"/>
            <a:ext cx="1895100" cy="931200"/>
          </a:xfrm>
          <a:prstGeom prst="rect">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999999"/>
                </a:solidFill>
                <a:latin typeface="Comfortaa"/>
                <a:ea typeface="Comfortaa"/>
                <a:cs typeface="Comfortaa"/>
                <a:sym typeface="Comfortaa"/>
              </a:rPr>
              <a:t>Contract Management Office</a:t>
            </a:r>
            <a:endParaRPr sz="1800">
              <a:solidFill>
                <a:srgbClr val="999999"/>
              </a:solidFill>
              <a:latin typeface="Comfortaa"/>
              <a:ea typeface="Comfortaa"/>
              <a:cs typeface="Comfortaa"/>
              <a:sym typeface="Comfortaa"/>
            </a:endParaRPr>
          </a:p>
        </p:txBody>
      </p:sp>
      <p:sp>
        <p:nvSpPr>
          <p:cNvPr id="234" name="Google Shape;234;p31"/>
          <p:cNvSpPr txBox="1"/>
          <p:nvPr/>
        </p:nvSpPr>
        <p:spPr>
          <a:xfrm>
            <a:off x="238500" y="2086975"/>
            <a:ext cx="1895100" cy="931200"/>
          </a:xfrm>
          <a:prstGeom prst="rect">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999999"/>
                </a:solidFill>
                <a:latin typeface="Comfortaa"/>
                <a:ea typeface="Comfortaa"/>
                <a:cs typeface="Comfortaa"/>
                <a:sym typeface="Comfortaa"/>
              </a:rPr>
              <a:t>Public-Private Partnerships</a:t>
            </a:r>
            <a:endParaRPr sz="1800">
              <a:solidFill>
                <a:srgbClr val="999999"/>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2"/>
          <p:cNvPicPr preferRelativeResize="0"/>
          <p:nvPr/>
        </p:nvPicPr>
        <p:blipFill>
          <a:blip r:embed="rId3">
            <a:alphaModFix/>
          </a:blip>
          <a:stretch>
            <a:fillRect/>
          </a:stretch>
        </p:blipFill>
        <p:spPr>
          <a:xfrm>
            <a:off x="726477" y="198023"/>
            <a:ext cx="1362776" cy="1362776"/>
          </a:xfrm>
          <a:prstGeom prst="rect">
            <a:avLst/>
          </a:prstGeom>
          <a:noFill/>
          <a:ln>
            <a:noFill/>
          </a:ln>
        </p:spPr>
      </p:pic>
      <p:sp>
        <p:nvSpPr>
          <p:cNvPr id="240" name="Google Shape;240;p32"/>
          <p:cNvSpPr txBox="1"/>
          <p:nvPr/>
        </p:nvSpPr>
        <p:spPr>
          <a:xfrm>
            <a:off x="557784" y="2971800"/>
            <a:ext cx="3710100" cy="914400"/>
          </a:xfrm>
          <a:prstGeom prst="rect">
            <a:avLst/>
          </a:prstGeom>
          <a:noFill/>
          <a:ln>
            <a:noFill/>
          </a:ln>
        </p:spPr>
        <p:txBody>
          <a:bodyPr spcFirstLastPara="1" wrap="square" lIns="91425" tIns="91425" rIns="91425" bIns="91425" anchor="ctr" anchorCtr="0">
            <a:noAutofit/>
          </a:bodyPr>
          <a:lstStyle/>
          <a:p>
            <a:pPr marL="457200" lvl="0" indent="0" algn="l" rtl="0">
              <a:spcBef>
                <a:spcPts val="0"/>
              </a:spcBef>
              <a:spcAft>
                <a:spcPts val="0"/>
              </a:spcAft>
              <a:buNone/>
            </a:pPr>
            <a:endParaRPr sz="2000">
              <a:latin typeface="Comfortaa"/>
              <a:ea typeface="Comfortaa"/>
              <a:cs typeface="Comfortaa"/>
              <a:sym typeface="Comfortaa"/>
            </a:endParaRPr>
          </a:p>
        </p:txBody>
      </p:sp>
      <p:pic>
        <p:nvPicPr>
          <p:cNvPr id="241" name="Google Shape;241;p32"/>
          <p:cNvPicPr preferRelativeResize="0"/>
          <p:nvPr/>
        </p:nvPicPr>
        <p:blipFill>
          <a:blip r:embed="rId4">
            <a:alphaModFix/>
          </a:blip>
          <a:stretch>
            <a:fillRect/>
          </a:stretch>
        </p:blipFill>
        <p:spPr>
          <a:xfrm>
            <a:off x="4572000" y="0"/>
            <a:ext cx="4572001" cy="5143499"/>
          </a:xfrm>
          <a:prstGeom prst="rect">
            <a:avLst/>
          </a:prstGeom>
          <a:noFill/>
          <a:ln>
            <a:noFill/>
          </a:ln>
        </p:spPr>
      </p:pic>
      <p:sp>
        <p:nvSpPr>
          <p:cNvPr id="242" name="Google Shape;242;p32"/>
          <p:cNvSpPr txBox="1"/>
          <p:nvPr/>
        </p:nvSpPr>
        <p:spPr>
          <a:xfrm>
            <a:off x="-51902" y="2466227"/>
            <a:ext cx="4623900" cy="91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73763"/>
                </a:solidFill>
                <a:latin typeface="Comfortaa"/>
                <a:ea typeface="Comfortaa"/>
                <a:cs typeface="Comfortaa"/>
                <a:sym typeface="Comfortaa"/>
              </a:rPr>
              <a:t>Civil Reserve Space Fleet</a:t>
            </a:r>
            <a:endParaRPr sz="3000" b="1">
              <a:solidFill>
                <a:srgbClr val="073763"/>
              </a:solidFill>
              <a:latin typeface="Comfortaa"/>
              <a:ea typeface="Comfortaa"/>
              <a:cs typeface="Comfortaa"/>
              <a:sym typeface="Comfortaa"/>
            </a:endParaRPr>
          </a:p>
        </p:txBody>
      </p:sp>
      <p:pic>
        <p:nvPicPr>
          <p:cNvPr id="243" name="Google Shape;243;p32"/>
          <p:cNvPicPr preferRelativeResize="0"/>
          <p:nvPr/>
        </p:nvPicPr>
        <p:blipFill>
          <a:blip r:embed="rId5">
            <a:alphaModFix/>
          </a:blip>
          <a:stretch>
            <a:fillRect/>
          </a:stretch>
        </p:blipFill>
        <p:spPr>
          <a:xfrm>
            <a:off x="2588050" y="294263"/>
            <a:ext cx="1170274" cy="1170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9" name="Google Shape;249;p33"/>
          <p:cNvPicPr preferRelativeResize="0"/>
          <p:nvPr/>
        </p:nvPicPr>
        <p:blipFill rotWithShape="1">
          <a:blip r:embed="rId3">
            <a:alphaModFix/>
          </a:blip>
          <a:srcRect t="9901" b="6043"/>
          <a:stretch/>
        </p:blipFill>
        <p:spPr>
          <a:xfrm>
            <a:off x="0" y="0"/>
            <a:ext cx="9144000" cy="5143500"/>
          </a:xfrm>
          <a:prstGeom prst="rect">
            <a:avLst/>
          </a:prstGeom>
          <a:noFill/>
          <a:ln>
            <a:noFill/>
          </a:ln>
        </p:spPr>
      </p:pic>
      <p:pic>
        <p:nvPicPr>
          <p:cNvPr id="250" name="Google Shape;250;p33"/>
          <p:cNvPicPr preferRelativeResize="0"/>
          <p:nvPr/>
        </p:nvPicPr>
        <p:blipFill rotWithShape="1">
          <a:blip r:embed="rId4">
            <a:alphaModFix/>
          </a:blip>
          <a:srcRect l="-414" t="-18311" r="3927" b="7532"/>
          <a:stretch/>
        </p:blipFill>
        <p:spPr>
          <a:xfrm>
            <a:off x="-78075" y="-1024800"/>
            <a:ext cx="9222075" cy="61682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4"/>
          <p:cNvPicPr preferRelativeResize="0"/>
          <p:nvPr/>
        </p:nvPicPr>
        <p:blipFill>
          <a:blip r:embed="rId3">
            <a:alphaModFix/>
          </a:blip>
          <a:stretch>
            <a:fillRect/>
          </a:stretch>
        </p:blipFill>
        <p:spPr>
          <a:xfrm>
            <a:off x="726477" y="198023"/>
            <a:ext cx="1362776" cy="1362776"/>
          </a:xfrm>
          <a:prstGeom prst="rect">
            <a:avLst/>
          </a:prstGeom>
          <a:noFill/>
          <a:ln>
            <a:noFill/>
          </a:ln>
        </p:spPr>
      </p:pic>
      <p:sp>
        <p:nvSpPr>
          <p:cNvPr id="256" name="Google Shape;256;p34"/>
          <p:cNvSpPr txBox="1"/>
          <p:nvPr/>
        </p:nvSpPr>
        <p:spPr>
          <a:xfrm>
            <a:off x="250834" y="2059213"/>
            <a:ext cx="3710100" cy="9144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SzPts val="2000"/>
              <a:buFont typeface="Comfortaa"/>
              <a:buChar char="❏"/>
            </a:pPr>
            <a:r>
              <a:rPr lang="en" sz="2000">
                <a:latin typeface="Comfortaa"/>
                <a:ea typeface="Comfortaa"/>
                <a:cs typeface="Comfortaa"/>
                <a:sym typeface="Comfortaa"/>
              </a:rPr>
              <a:t>Commercial capacity</a:t>
            </a:r>
            <a:endParaRPr sz="2000">
              <a:latin typeface="Comfortaa"/>
              <a:ea typeface="Comfortaa"/>
              <a:cs typeface="Comfortaa"/>
              <a:sym typeface="Comfortaa"/>
            </a:endParaRPr>
          </a:p>
          <a:p>
            <a:pPr marL="457200" marR="0" lvl="0" indent="-355600" algn="l" rtl="0">
              <a:lnSpc>
                <a:spcPct val="100000"/>
              </a:lnSpc>
              <a:spcBef>
                <a:spcPts val="0"/>
              </a:spcBef>
              <a:spcAft>
                <a:spcPts val="0"/>
              </a:spcAft>
              <a:buSzPts val="2000"/>
              <a:buFont typeface="Comfortaa"/>
              <a:buChar char="❏"/>
            </a:pPr>
            <a:r>
              <a:rPr lang="en" sz="2000">
                <a:latin typeface="Comfortaa"/>
                <a:ea typeface="Comfortaa"/>
                <a:cs typeface="Comfortaa"/>
                <a:sym typeface="Comfortaa"/>
              </a:rPr>
              <a:t>Defense flexibility</a:t>
            </a:r>
            <a:endParaRPr sz="2000">
              <a:latin typeface="Comfortaa"/>
              <a:ea typeface="Comfortaa"/>
              <a:cs typeface="Comfortaa"/>
              <a:sym typeface="Comfortaa"/>
            </a:endParaRPr>
          </a:p>
        </p:txBody>
      </p:sp>
      <p:pic>
        <p:nvPicPr>
          <p:cNvPr id="257" name="Google Shape;257;p34"/>
          <p:cNvPicPr preferRelativeResize="0"/>
          <p:nvPr/>
        </p:nvPicPr>
        <p:blipFill>
          <a:blip r:embed="rId4">
            <a:alphaModFix/>
          </a:blip>
          <a:stretch>
            <a:fillRect/>
          </a:stretch>
        </p:blipFill>
        <p:spPr>
          <a:xfrm>
            <a:off x="4572000" y="0"/>
            <a:ext cx="4572001" cy="5143499"/>
          </a:xfrm>
          <a:prstGeom prst="rect">
            <a:avLst/>
          </a:prstGeom>
          <a:noFill/>
          <a:ln>
            <a:noFill/>
          </a:ln>
        </p:spPr>
      </p:pic>
      <p:pic>
        <p:nvPicPr>
          <p:cNvPr id="258" name="Google Shape;258;p34"/>
          <p:cNvPicPr preferRelativeResize="0"/>
          <p:nvPr/>
        </p:nvPicPr>
        <p:blipFill>
          <a:blip r:embed="rId5">
            <a:alphaModFix/>
          </a:blip>
          <a:stretch>
            <a:fillRect/>
          </a:stretch>
        </p:blipFill>
        <p:spPr>
          <a:xfrm>
            <a:off x="2588050" y="294263"/>
            <a:ext cx="1170274" cy="1170299"/>
          </a:xfrm>
          <a:prstGeom prst="rect">
            <a:avLst/>
          </a:prstGeom>
          <a:noFill/>
          <a:ln>
            <a:noFill/>
          </a:ln>
        </p:spPr>
      </p:pic>
      <p:sp>
        <p:nvSpPr>
          <p:cNvPr id="259" name="Google Shape;259;p34"/>
          <p:cNvSpPr txBox="1"/>
          <p:nvPr/>
        </p:nvSpPr>
        <p:spPr>
          <a:xfrm>
            <a:off x="250824" y="3568300"/>
            <a:ext cx="4285500" cy="9144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0"/>
              </a:spcBef>
              <a:spcAft>
                <a:spcPts val="0"/>
              </a:spcAft>
              <a:buSzPts val="2000"/>
              <a:buFont typeface="Comfortaa"/>
              <a:buChar char="❏"/>
            </a:pPr>
            <a:r>
              <a:rPr lang="en" sz="2000">
                <a:latin typeface="Comfortaa"/>
                <a:ea typeface="Comfortaa"/>
                <a:cs typeface="Comfortaa"/>
                <a:sym typeface="Comfortaa"/>
              </a:rPr>
              <a:t>Executive Authorization</a:t>
            </a:r>
            <a:endParaRPr sz="2000">
              <a:latin typeface="Comfortaa"/>
              <a:ea typeface="Comfortaa"/>
              <a:cs typeface="Comfortaa"/>
              <a:sym typeface="Comfortaa"/>
            </a:endParaRPr>
          </a:p>
          <a:p>
            <a:pPr marL="457200" marR="0" lvl="0" indent="-355600" algn="l" rtl="0">
              <a:lnSpc>
                <a:spcPct val="100000"/>
              </a:lnSpc>
              <a:spcBef>
                <a:spcPts val="0"/>
              </a:spcBef>
              <a:spcAft>
                <a:spcPts val="0"/>
              </a:spcAft>
              <a:buSzPts val="2000"/>
              <a:buFont typeface="Comfortaa"/>
              <a:buChar char="❏"/>
            </a:pPr>
            <a:r>
              <a:rPr lang="en" sz="2000">
                <a:latin typeface="Comfortaa"/>
                <a:ea typeface="Comfortaa"/>
                <a:cs typeface="Comfortaa"/>
                <a:sym typeface="Comfortaa"/>
              </a:rPr>
              <a:t>Managed by SMC</a:t>
            </a:r>
            <a:endParaRPr sz="2000">
              <a:latin typeface="Comfortaa"/>
              <a:ea typeface="Comfortaa"/>
              <a:cs typeface="Comfortaa"/>
              <a:sym typeface="Comfortaa"/>
            </a:endParaRPr>
          </a:p>
        </p:txBody>
      </p:sp>
      <p:sp>
        <p:nvSpPr>
          <p:cNvPr id="260" name="Google Shape;260;p34"/>
          <p:cNvSpPr txBox="1"/>
          <p:nvPr/>
        </p:nvSpPr>
        <p:spPr>
          <a:xfrm>
            <a:off x="1393725" y="1700300"/>
            <a:ext cx="1403100" cy="4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What</a:t>
            </a:r>
            <a:endParaRPr sz="2400" b="1">
              <a:solidFill>
                <a:srgbClr val="073763"/>
              </a:solidFill>
              <a:latin typeface="Comfortaa"/>
              <a:ea typeface="Comfortaa"/>
              <a:cs typeface="Comfortaa"/>
              <a:sym typeface="Comfortaa"/>
            </a:endParaRPr>
          </a:p>
        </p:txBody>
      </p:sp>
      <p:sp>
        <p:nvSpPr>
          <p:cNvPr id="261" name="Google Shape;261;p34"/>
          <p:cNvSpPr txBox="1"/>
          <p:nvPr/>
        </p:nvSpPr>
        <p:spPr>
          <a:xfrm>
            <a:off x="1393725" y="3180700"/>
            <a:ext cx="1403100" cy="4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How</a:t>
            </a:r>
            <a:endParaRPr sz="2400" b="1">
              <a:solidFill>
                <a:srgbClr val="073763"/>
              </a:solidFill>
              <a:latin typeface="Comfortaa"/>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p:nvPr/>
        </p:nvSpPr>
        <p:spPr>
          <a:xfrm>
            <a:off x="0" y="1746675"/>
            <a:ext cx="4623900" cy="91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73763"/>
                </a:solidFill>
                <a:latin typeface="Comfortaa"/>
                <a:ea typeface="Comfortaa"/>
                <a:cs typeface="Comfortaa"/>
                <a:sym typeface="Comfortaa"/>
              </a:rPr>
              <a:t>Trade Liberalization</a:t>
            </a:r>
            <a:endParaRPr sz="3000" b="1">
              <a:solidFill>
                <a:srgbClr val="073763"/>
              </a:solidFill>
              <a:latin typeface="Comfortaa"/>
              <a:ea typeface="Comfortaa"/>
              <a:cs typeface="Comfortaa"/>
              <a:sym typeface="Comfortaa"/>
            </a:endParaRPr>
          </a:p>
        </p:txBody>
      </p:sp>
      <p:pic>
        <p:nvPicPr>
          <p:cNvPr id="272" name="Google Shape;272;p36"/>
          <p:cNvPicPr preferRelativeResize="0"/>
          <p:nvPr/>
        </p:nvPicPr>
        <p:blipFill rotWithShape="1">
          <a:blip r:embed="rId3">
            <a:alphaModFix/>
          </a:blip>
          <a:srcRect l="3833" r="49420"/>
          <a:stretch/>
        </p:blipFill>
        <p:spPr>
          <a:xfrm>
            <a:off x="4694275" y="0"/>
            <a:ext cx="4449725" cy="5143500"/>
          </a:xfrm>
          <a:prstGeom prst="rect">
            <a:avLst/>
          </a:prstGeom>
          <a:noFill/>
          <a:ln>
            <a:noFill/>
          </a:ln>
        </p:spPr>
      </p:pic>
      <p:pic>
        <p:nvPicPr>
          <p:cNvPr id="273" name="Google Shape;273;p36"/>
          <p:cNvPicPr preferRelativeResize="0"/>
          <p:nvPr/>
        </p:nvPicPr>
        <p:blipFill>
          <a:blip r:embed="rId4">
            <a:alphaModFix/>
          </a:blip>
          <a:stretch>
            <a:fillRect/>
          </a:stretch>
        </p:blipFill>
        <p:spPr>
          <a:xfrm>
            <a:off x="2826862" y="420788"/>
            <a:ext cx="1106125" cy="1106125"/>
          </a:xfrm>
          <a:prstGeom prst="rect">
            <a:avLst/>
          </a:prstGeom>
          <a:noFill/>
          <a:ln>
            <a:noFill/>
          </a:ln>
        </p:spPr>
      </p:pic>
      <p:pic>
        <p:nvPicPr>
          <p:cNvPr id="274" name="Google Shape;274;p36"/>
          <p:cNvPicPr preferRelativeResize="0"/>
          <p:nvPr/>
        </p:nvPicPr>
        <p:blipFill>
          <a:blip r:embed="rId5">
            <a:alphaModFix/>
          </a:blip>
          <a:stretch>
            <a:fillRect/>
          </a:stretch>
        </p:blipFill>
        <p:spPr>
          <a:xfrm>
            <a:off x="744975" y="388700"/>
            <a:ext cx="1170274" cy="1170299"/>
          </a:xfrm>
          <a:prstGeom prst="rect">
            <a:avLst/>
          </a:prstGeom>
          <a:noFill/>
          <a:ln>
            <a:noFill/>
          </a:ln>
        </p:spPr>
      </p:pic>
      <p:sp>
        <p:nvSpPr>
          <p:cNvPr id="275" name="Google Shape;275;p36"/>
          <p:cNvSpPr txBox="1"/>
          <p:nvPr/>
        </p:nvSpPr>
        <p:spPr>
          <a:xfrm>
            <a:off x="1524475" y="2880850"/>
            <a:ext cx="1403100" cy="4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What</a:t>
            </a:r>
            <a:endParaRPr sz="2400" b="1">
              <a:solidFill>
                <a:srgbClr val="073763"/>
              </a:solidFill>
              <a:latin typeface="Comfortaa"/>
              <a:ea typeface="Comfortaa"/>
              <a:cs typeface="Comfortaa"/>
              <a:sym typeface="Comfortaa"/>
            </a:endParaRPr>
          </a:p>
        </p:txBody>
      </p:sp>
      <p:sp>
        <p:nvSpPr>
          <p:cNvPr id="276" name="Google Shape;276;p36"/>
          <p:cNvSpPr txBox="1"/>
          <p:nvPr/>
        </p:nvSpPr>
        <p:spPr>
          <a:xfrm>
            <a:off x="388500" y="3268450"/>
            <a:ext cx="3846900" cy="914400"/>
          </a:xfrm>
          <a:prstGeom prst="rect">
            <a:avLst/>
          </a:prstGeom>
          <a:noFill/>
          <a:ln>
            <a:noFill/>
          </a:ln>
        </p:spPr>
        <p:txBody>
          <a:bodyPr spcFirstLastPara="1" wrap="square" lIns="91425" tIns="91425" rIns="91425" bIns="91425" anchor="ctr" anchorCtr="0">
            <a:noAutofit/>
          </a:bodyPr>
          <a:lstStyle/>
          <a:p>
            <a:pPr marL="457200" lvl="0" indent="-355600" algn="l" rtl="0">
              <a:spcBef>
                <a:spcPts val="0"/>
              </a:spcBef>
              <a:spcAft>
                <a:spcPts val="0"/>
              </a:spcAft>
              <a:buSzPts val="2000"/>
              <a:buFont typeface="Comfortaa"/>
              <a:buChar char="❏"/>
            </a:pPr>
            <a:r>
              <a:rPr lang="en" sz="2000">
                <a:latin typeface="Comfortaa"/>
                <a:ea typeface="Comfortaa"/>
                <a:cs typeface="Comfortaa"/>
                <a:sym typeface="Comfortaa"/>
              </a:rPr>
              <a:t>American companies</a:t>
            </a:r>
            <a:endParaRPr sz="2000">
              <a:latin typeface="Comfortaa"/>
              <a:ea typeface="Comfortaa"/>
              <a:cs typeface="Comfortaa"/>
              <a:sym typeface="Comfortaa"/>
            </a:endParaRPr>
          </a:p>
          <a:p>
            <a:pPr marL="457200" lvl="0" indent="-355600" algn="l" rtl="0">
              <a:spcBef>
                <a:spcPts val="0"/>
              </a:spcBef>
              <a:spcAft>
                <a:spcPts val="0"/>
              </a:spcAft>
              <a:buSzPts val="2000"/>
              <a:buFont typeface="Comfortaa"/>
              <a:buChar char="❏"/>
            </a:pPr>
            <a:r>
              <a:rPr lang="en" sz="2000">
                <a:latin typeface="Comfortaa"/>
                <a:ea typeface="Comfortaa"/>
                <a:cs typeface="Comfortaa"/>
                <a:sym typeface="Comfortaa"/>
              </a:rPr>
              <a:t>Global markets</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82" name="Google Shape;282;p37"/>
          <p:cNvPicPr preferRelativeResize="0"/>
          <p:nvPr/>
        </p:nvPicPr>
        <p:blipFill>
          <a:blip r:embed="rId3">
            <a:alphaModFix/>
          </a:blip>
          <a:stretch>
            <a:fillRect/>
          </a:stretch>
        </p:blipFill>
        <p:spPr>
          <a:xfrm>
            <a:off x="0" y="0"/>
            <a:ext cx="9146194"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8"/>
          <p:cNvPicPr preferRelativeResize="0"/>
          <p:nvPr/>
        </p:nvPicPr>
        <p:blipFill rotWithShape="1">
          <a:blip r:embed="rId3">
            <a:alphaModFix/>
          </a:blip>
          <a:srcRect l="3833" r="49420"/>
          <a:stretch/>
        </p:blipFill>
        <p:spPr>
          <a:xfrm>
            <a:off x="4694275" y="0"/>
            <a:ext cx="4449725" cy="5143500"/>
          </a:xfrm>
          <a:prstGeom prst="rect">
            <a:avLst/>
          </a:prstGeom>
          <a:noFill/>
          <a:ln>
            <a:noFill/>
          </a:ln>
        </p:spPr>
      </p:pic>
      <p:sp>
        <p:nvSpPr>
          <p:cNvPr id="288" name="Google Shape;288;p38"/>
          <p:cNvSpPr txBox="1">
            <a:spLocks noGrp="1"/>
          </p:cNvSpPr>
          <p:nvPr>
            <p:ph type="body" idx="4294967295"/>
          </p:nvPr>
        </p:nvSpPr>
        <p:spPr>
          <a:xfrm>
            <a:off x="204450" y="2808375"/>
            <a:ext cx="4259700" cy="1106100"/>
          </a:xfrm>
          <a:prstGeom prst="rect">
            <a:avLst/>
          </a:prstGeom>
        </p:spPr>
        <p:txBody>
          <a:bodyPr spcFirstLastPara="1" wrap="square" lIns="91425" tIns="91425" rIns="91425" bIns="91425" anchor="ctr" anchorCtr="0">
            <a:noAutofit/>
          </a:bodyPr>
          <a:lstStyle/>
          <a:p>
            <a:pPr marL="457200" lvl="0" indent="-355600" algn="l" rtl="0">
              <a:lnSpc>
                <a:spcPct val="100000"/>
              </a:lnSpc>
              <a:spcBef>
                <a:spcPts val="0"/>
              </a:spcBef>
              <a:spcAft>
                <a:spcPts val="0"/>
              </a:spcAft>
              <a:buClr>
                <a:srgbClr val="000000"/>
              </a:buClr>
              <a:buSzPts val="2000"/>
              <a:buFont typeface="Comfortaa"/>
              <a:buChar char="❏"/>
            </a:pPr>
            <a:r>
              <a:rPr lang="en" sz="2000">
                <a:solidFill>
                  <a:srgbClr val="000000"/>
                </a:solidFill>
                <a:latin typeface="Comfortaa"/>
                <a:ea typeface="Comfortaa"/>
                <a:cs typeface="Comfortaa"/>
                <a:sym typeface="Comfortaa"/>
              </a:rPr>
              <a:t>Continue to accelerate export licensing</a:t>
            </a:r>
            <a:endParaRPr sz="2000">
              <a:solidFill>
                <a:srgbClr val="000000"/>
              </a:solidFill>
              <a:latin typeface="Comfortaa"/>
              <a:ea typeface="Comfortaa"/>
              <a:cs typeface="Comfortaa"/>
              <a:sym typeface="Comfortaa"/>
            </a:endParaRPr>
          </a:p>
          <a:p>
            <a:pPr marL="457200" lvl="0" indent="-355600" algn="l" rtl="0">
              <a:lnSpc>
                <a:spcPct val="100000"/>
              </a:lnSpc>
              <a:spcBef>
                <a:spcPts val="1000"/>
              </a:spcBef>
              <a:spcAft>
                <a:spcPts val="1000"/>
              </a:spcAft>
              <a:buClr>
                <a:srgbClr val="000000"/>
              </a:buClr>
              <a:buSzPts val="2000"/>
              <a:buFont typeface="Comfortaa"/>
              <a:buChar char="❏"/>
            </a:pPr>
            <a:r>
              <a:rPr lang="en" sz="2000">
                <a:solidFill>
                  <a:srgbClr val="000000"/>
                </a:solidFill>
                <a:latin typeface="Comfortaa"/>
                <a:ea typeface="Comfortaa"/>
                <a:cs typeface="Comfortaa"/>
                <a:sym typeface="Comfortaa"/>
              </a:rPr>
              <a:t>Shorter cycles to move items from USML to CCL</a:t>
            </a:r>
            <a:endParaRPr sz="2000">
              <a:solidFill>
                <a:srgbClr val="000000"/>
              </a:solidFill>
              <a:latin typeface="Comfortaa"/>
              <a:ea typeface="Comfortaa"/>
              <a:cs typeface="Comfortaa"/>
              <a:sym typeface="Comfortaa"/>
            </a:endParaRPr>
          </a:p>
        </p:txBody>
      </p:sp>
      <p:sp>
        <p:nvSpPr>
          <p:cNvPr id="289" name="Google Shape;289;p38"/>
          <p:cNvSpPr txBox="1"/>
          <p:nvPr/>
        </p:nvSpPr>
        <p:spPr>
          <a:xfrm>
            <a:off x="1556550" y="2046875"/>
            <a:ext cx="1403100" cy="46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How</a:t>
            </a:r>
            <a:endParaRPr sz="2400" b="1">
              <a:solidFill>
                <a:srgbClr val="073763"/>
              </a:solidFill>
              <a:latin typeface="Comfortaa"/>
              <a:ea typeface="Comfortaa"/>
              <a:cs typeface="Comfortaa"/>
              <a:sym typeface="Comfortaa"/>
            </a:endParaRPr>
          </a:p>
        </p:txBody>
      </p:sp>
      <p:pic>
        <p:nvPicPr>
          <p:cNvPr id="290" name="Google Shape;290;p38"/>
          <p:cNvPicPr preferRelativeResize="0"/>
          <p:nvPr/>
        </p:nvPicPr>
        <p:blipFill>
          <a:blip r:embed="rId4">
            <a:alphaModFix/>
          </a:blip>
          <a:stretch>
            <a:fillRect/>
          </a:stretch>
        </p:blipFill>
        <p:spPr>
          <a:xfrm>
            <a:off x="744975" y="388700"/>
            <a:ext cx="1170274" cy="1170299"/>
          </a:xfrm>
          <a:prstGeom prst="rect">
            <a:avLst/>
          </a:prstGeom>
          <a:noFill/>
          <a:ln>
            <a:noFill/>
          </a:ln>
        </p:spPr>
      </p:pic>
      <p:pic>
        <p:nvPicPr>
          <p:cNvPr id="291" name="Google Shape;291;p38"/>
          <p:cNvPicPr preferRelativeResize="0"/>
          <p:nvPr/>
        </p:nvPicPr>
        <p:blipFill>
          <a:blip r:embed="rId5">
            <a:alphaModFix/>
          </a:blip>
          <a:stretch>
            <a:fillRect/>
          </a:stretch>
        </p:blipFill>
        <p:spPr>
          <a:xfrm>
            <a:off x="2826862" y="420788"/>
            <a:ext cx="1106125" cy="1106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09;p39">
            <a:extLst>
              <a:ext uri="{FF2B5EF4-FFF2-40B4-BE49-F238E27FC236}">
                <a16:creationId xmlns:a16="http://schemas.microsoft.com/office/drawing/2014/main" id="{A8C77752-773E-425E-9225-653BE07A8B3A}"/>
              </a:ext>
            </a:extLst>
          </p:cNvPr>
          <p:cNvPicPr preferRelativeResize="0"/>
          <p:nvPr/>
        </p:nvPicPr>
        <p:blipFill>
          <a:blip r:embed="rId3">
            <a:alphaModFix/>
          </a:blip>
          <a:stretch>
            <a:fillRect/>
          </a:stretch>
        </p:blipFill>
        <p:spPr>
          <a:xfrm>
            <a:off x="2985815" y="-7281"/>
            <a:ext cx="3081600" cy="1027200"/>
          </a:xfrm>
          <a:prstGeom prst="roundRect">
            <a:avLst>
              <a:gd name="adj" fmla="val 4212"/>
            </a:avLst>
          </a:prstGeom>
          <a:noFill/>
          <a:ln>
            <a:noFill/>
          </a:ln>
        </p:spPr>
      </p:pic>
      <p:pic>
        <p:nvPicPr>
          <p:cNvPr id="4" name="Picture 3" descr="A person wearing a suit and tie smiling at the camera&#10;&#10;Description automatically generated">
            <a:extLst>
              <a:ext uri="{FF2B5EF4-FFF2-40B4-BE49-F238E27FC236}">
                <a16:creationId xmlns:a16="http://schemas.microsoft.com/office/drawing/2014/main" id="{AA1CF09D-00F6-49B4-AA0A-A841AA8D0484}"/>
              </a:ext>
            </a:extLst>
          </p:cNvPr>
          <p:cNvPicPr>
            <a:picLocks noChangeAspect="1"/>
          </p:cNvPicPr>
          <p:nvPr/>
        </p:nvPicPr>
        <p:blipFill>
          <a:blip r:embed="rId4"/>
          <a:stretch>
            <a:fillRect/>
          </a:stretch>
        </p:blipFill>
        <p:spPr>
          <a:xfrm>
            <a:off x="2880946" y="1036356"/>
            <a:ext cx="1371600" cy="1371600"/>
          </a:xfrm>
          <a:prstGeom prst="ellipse">
            <a:avLst/>
          </a:prstGeom>
          <a:ln w="38100">
            <a:solidFill>
              <a:srgbClr val="002060"/>
            </a:solidFill>
          </a:ln>
        </p:spPr>
      </p:pic>
      <p:pic>
        <p:nvPicPr>
          <p:cNvPr id="6" name="Picture 5" descr="A person standing in front of a brick wall&#10;&#10;Description automatically generated">
            <a:extLst>
              <a:ext uri="{FF2B5EF4-FFF2-40B4-BE49-F238E27FC236}">
                <a16:creationId xmlns:a16="http://schemas.microsoft.com/office/drawing/2014/main" id="{344EC8F6-1726-4F7D-AE75-43612FECD94E}"/>
              </a:ext>
            </a:extLst>
          </p:cNvPr>
          <p:cNvPicPr>
            <a:picLocks noChangeAspect="1"/>
          </p:cNvPicPr>
          <p:nvPr/>
        </p:nvPicPr>
        <p:blipFill>
          <a:blip r:embed="rId5"/>
          <a:stretch>
            <a:fillRect/>
          </a:stretch>
        </p:blipFill>
        <p:spPr>
          <a:xfrm>
            <a:off x="6899160" y="1035528"/>
            <a:ext cx="1371600" cy="1371600"/>
          </a:xfrm>
          <a:prstGeom prst="ellipse">
            <a:avLst/>
          </a:prstGeom>
          <a:ln w="38100">
            <a:solidFill>
              <a:srgbClr val="002060"/>
            </a:solidFill>
          </a:ln>
        </p:spPr>
      </p:pic>
      <p:pic>
        <p:nvPicPr>
          <p:cNvPr id="8" name="Picture 7" descr="A person smiling for the camera&#10;&#10;Description automatically generated">
            <a:extLst>
              <a:ext uri="{FF2B5EF4-FFF2-40B4-BE49-F238E27FC236}">
                <a16:creationId xmlns:a16="http://schemas.microsoft.com/office/drawing/2014/main" id="{AFC21445-3993-4ADF-AB68-3C6733DB0232}"/>
              </a:ext>
            </a:extLst>
          </p:cNvPr>
          <p:cNvPicPr>
            <a:picLocks noChangeAspect="1"/>
          </p:cNvPicPr>
          <p:nvPr/>
        </p:nvPicPr>
        <p:blipFill>
          <a:blip r:embed="rId6"/>
          <a:stretch>
            <a:fillRect/>
          </a:stretch>
        </p:blipFill>
        <p:spPr>
          <a:xfrm>
            <a:off x="4890053" y="1035528"/>
            <a:ext cx="1371600" cy="1371600"/>
          </a:xfrm>
          <a:prstGeom prst="ellipse">
            <a:avLst/>
          </a:prstGeom>
          <a:ln w="38100">
            <a:solidFill>
              <a:srgbClr val="002060"/>
            </a:solidFill>
          </a:ln>
        </p:spPr>
      </p:pic>
      <p:pic>
        <p:nvPicPr>
          <p:cNvPr id="10" name="Picture 9" descr="A person wearing glasses and smiling at the camera&#10;&#10;Description automatically generated">
            <a:extLst>
              <a:ext uri="{FF2B5EF4-FFF2-40B4-BE49-F238E27FC236}">
                <a16:creationId xmlns:a16="http://schemas.microsoft.com/office/drawing/2014/main" id="{89125470-4532-4132-8B97-E4847CCCABF5}"/>
              </a:ext>
            </a:extLst>
          </p:cNvPr>
          <p:cNvPicPr>
            <a:picLocks noChangeAspect="1"/>
          </p:cNvPicPr>
          <p:nvPr/>
        </p:nvPicPr>
        <p:blipFill>
          <a:blip r:embed="rId7"/>
          <a:stretch>
            <a:fillRect/>
          </a:stretch>
        </p:blipFill>
        <p:spPr>
          <a:xfrm>
            <a:off x="3886200" y="3096234"/>
            <a:ext cx="1371600" cy="1371600"/>
          </a:xfrm>
          <a:prstGeom prst="ellipse">
            <a:avLst/>
          </a:prstGeom>
          <a:ln w="38100">
            <a:solidFill>
              <a:srgbClr val="002060"/>
            </a:solidFill>
          </a:ln>
        </p:spPr>
      </p:pic>
      <p:pic>
        <p:nvPicPr>
          <p:cNvPr id="12" name="Picture 11" descr="A person wearing a suit and tie&#10;&#10;Description automatically generated">
            <a:extLst>
              <a:ext uri="{FF2B5EF4-FFF2-40B4-BE49-F238E27FC236}">
                <a16:creationId xmlns:a16="http://schemas.microsoft.com/office/drawing/2014/main" id="{4D7C74D0-7FC5-4266-BA1C-4833CCDA55F6}"/>
              </a:ext>
            </a:extLst>
          </p:cNvPr>
          <p:cNvPicPr>
            <a:picLocks noChangeAspect="1"/>
          </p:cNvPicPr>
          <p:nvPr/>
        </p:nvPicPr>
        <p:blipFill>
          <a:blip r:embed="rId8"/>
          <a:stretch>
            <a:fillRect/>
          </a:stretch>
        </p:blipFill>
        <p:spPr>
          <a:xfrm>
            <a:off x="1717135" y="3096234"/>
            <a:ext cx="1371600" cy="1371600"/>
          </a:xfrm>
          <a:prstGeom prst="ellipse">
            <a:avLst/>
          </a:prstGeom>
          <a:ln w="38100">
            <a:solidFill>
              <a:srgbClr val="002060"/>
            </a:solidFill>
          </a:ln>
        </p:spPr>
      </p:pic>
      <p:pic>
        <p:nvPicPr>
          <p:cNvPr id="14" name="Picture 13" descr="A person smiling for the camera&#10;&#10;Description automatically generated">
            <a:extLst>
              <a:ext uri="{FF2B5EF4-FFF2-40B4-BE49-F238E27FC236}">
                <a16:creationId xmlns:a16="http://schemas.microsoft.com/office/drawing/2014/main" id="{6B5CB54F-DEAC-45A6-8019-572892CCFA10}"/>
              </a:ext>
            </a:extLst>
          </p:cNvPr>
          <p:cNvPicPr>
            <a:picLocks noChangeAspect="1"/>
          </p:cNvPicPr>
          <p:nvPr/>
        </p:nvPicPr>
        <p:blipFill>
          <a:blip r:embed="rId9"/>
          <a:stretch>
            <a:fillRect/>
          </a:stretch>
        </p:blipFill>
        <p:spPr>
          <a:xfrm>
            <a:off x="6055265" y="3096234"/>
            <a:ext cx="1371600" cy="1371600"/>
          </a:xfrm>
          <a:prstGeom prst="ellipse">
            <a:avLst/>
          </a:prstGeom>
          <a:ln w="38100">
            <a:solidFill>
              <a:srgbClr val="002060"/>
            </a:solidFill>
          </a:ln>
        </p:spPr>
      </p:pic>
      <p:pic>
        <p:nvPicPr>
          <p:cNvPr id="16" name="Picture 15" descr="A person wearing glasses and smiling at the camera&#10;&#10;Description automatically generated">
            <a:extLst>
              <a:ext uri="{FF2B5EF4-FFF2-40B4-BE49-F238E27FC236}">
                <a16:creationId xmlns:a16="http://schemas.microsoft.com/office/drawing/2014/main" id="{156A29A4-62CD-48E1-8290-96E5B3FA8F24}"/>
              </a:ext>
            </a:extLst>
          </p:cNvPr>
          <p:cNvPicPr>
            <a:picLocks noChangeAspect="1"/>
          </p:cNvPicPr>
          <p:nvPr/>
        </p:nvPicPr>
        <p:blipFill>
          <a:blip r:embed="rId10"/>
          <a:stretch>
            <a:fillRect/>
          </a:stretch>
        </p:blipFill>
        <p:spPr>
          <a:xfrm>
            <a:off x="871839" y="1035528"/>
            <a:ext cx="1371600" cy="1371600"/>
          </a:xfrm>
          <a:prstGeom prst="ellipse">
            <a:avLst/>
          </a:prstGeom>
          <a:ln w="38100">
            <a:solidFill>
              <a:srgbClr val="002060"/>
            </a:solidFill>
          </a:ln>
        </p:spPr>
      </p:pic>
      <p:sp>
        <p:nvSpPr>
          <p:cNvPr id="17" name="TextBox 16">
            <a:extLst>
              <a:ext uri="{FF2B5EF4-FFF2-40B4-BE49-F238E27FC236}">
                <a16:creationId xmlns:a16="http://schemas.microsoft.com/office/drawing/2014/main" id="{2BC15C4B-2CB0-45A4-9B2E-78E14FCAF942}"/>
              </a:ext>
            </a:extLst>
          </p:cNvPr>
          <p:cNvSpPr txBox="1"/>
          <p:nvPr/>
        </p:nvSpPr>
        <p:spPr>
          <a:xfrm>
            <a:off x="583654" y="2428596"/>
            <a:ext cx="1968809" cy="307777"/>
          </a:xfrm>
          <a:prstGeom prst="rect">
            <a:avLst/>
          </a:prstGeom>
          <a:noFill/>
        </p:spPr>
        <p:txBody>
          <a:bodyPr wrap="none" rtlCol="0">
            <a:spAutoFit/>
          </a:bodyPr>
          <a:lstStyle/>
          <a:p>
            <a:r>
              <a:rPr lang="en-US" b="1" dirty="0">
                <a:solidFill>
                  <a:srgbClr val="0070C0"/>
                </a:solidFill>
                <a:latin typeface="Comfortaa" panose="020B0604020202020204" charset="0"/>
              </a:rPr>
              <a:t>Tim Passmore, PhD</a:t>
            </a:r>
          </a:p>
        </p:txBody>
      </p:sp>
      <p:sp>
        <p:nvSpPr>
          <p:cNvPr id="18" name="TextBox 17">
            <a:extLst>
              <a:ext uri="{FF2B5EF4-FFF2-40B4-BE49-F238E27FC236}">
                <a16:creationId xmlns:a16="http://schemas.microsoft.com/office/drawing/2014/main" id="{AC801DBD-10E0-4871-B630-15B3B90DC38F}"/>
              </a:ext>
            </a:extLst>
          </p:cNvPr>
          <p:cNvSpPr txBox="1"/>
          <p:nvPr/>
        </p:nvSpPr>
        <p:spPr>
          <a:xfrm>
            <a:off x="1122263" y="2610599"/>
            <a:ext cx="870751" cy="276999"/>
          </a:xfrm>
          <a:prstGeom prst="rect">
            <a:avLst/>
          </a:prstGeom>
          <a:noFill/>
        </p:spPr>
        <p:txBody>
          <a:bodyPr wrap="none" rtlCol="0">
            <a:spAutoFit/>
          </a:bodyPr>
          <a:lstStyle/>
          <a:p>
            <a:r>
              <a:rPr lang="en-US" sz="1200" b="1" dirty="0">
                <a:latin typeface="Comfortaa" panose="020B0604020202020204" charset="0"/>
              </a:rPr>
              <a:t>Strategy</a:t>
            </a:r>
          </a:p>
        </p:txBody>
      </p:sp>
      <p:sp>
        <p:nvSpPr>
          <p:cNvPr id="19" name="TextBox 18">
            <a:extLst>
              <a:ext uri="{FF2B5EF4-FFF2-40B4-BE49-F238E27FC236}">
                <a16:creationId xmlns:a16="http://schemas.microsoft.com/office/drawing/2014/main" id="{96CE07D7-16D9-43A0-9577-99F42AF6E85E}"/>
              </a:ext>
            </a:extLst>
          </p:cNvPr>
          <p:cNvSpPr txBox="1"/>
          <p:nvPr/>
        </p:nvSpPr>
        <p:spPr>
          <a:xfrm>
            <a:off x="881011" y="2787571"/>
            <a:ext cx="1374094" cy="261610"/>
          </a:xfrm>
          <a:prstGeom prst="rect">
            <a:avLst/>
          </a:prstGeom>
          <a:noFill/>
        </p:spPr>
        <p:txBody>
          <a:bodyPr wrap="none" rtlCol="0">
            <a:spAutoFit/>
          </a:bodyPr>
          <a:lstStyle/>
          <a:p>
            <a:r>
              <a:rPr lang="en-US" sz="1100" dirty="0">
                <a:latin typeface="Comfortaa" panose="020B0604020202020204" charset="0"/>
              </a:rPr>
              <a:t>Political Science</a:t>
            </a:r>
          </a:p>
        </p:txBody>
      </p:sp>
      <p:sp>
        <p:nvSpPr>
          <p:cNvPr id="20" name="TextBox 19">
            <a:extLst>
              <a:ext uri="{FF2B5EF4-FFF2-40B4-BE49-F238E27FC236}">
                <a16:creationId xmlns:a16="http://schemas.microsoft.com/office/drawing/2014/main" id="{D3F5A395-BA20-41C7-9A00-2AB667E6E881}"/>
              </a:ext>
            </a:extLst>
          </p:cNvPr>
          <p:cNvSpPr txBox="1"/>
          <p:nvPr/>
        </p:nvSpPr>
        <p:spPr>
          <a:xfrm>
            <a:off x="2793715" y="2423565"/>
            <a:ext cx="1526380" cy="307777"/>
          </a:xfrm>
          <a:prstGeom prst="rect">
            <a:avLst/>
          </a:prstGeom>
          <a:noFill/>
        </p:spPr>
        <p:txBody>
          <a:bodyPr wrap="none" rtlCol="0">
            <a:spAutoFit/>
          </a:bodyPr>
          <a:lstStyle/>
          <a:p>
            <a:pPr algn="ctr"/>
            <a:r>
              <a:rPr lang="en-US" b="1" dirty="0">
                <a:solidFill>
                  <a:srgbClr val="0070C0"/>
                </a:solidFill>
                <a:latin typeface="Comfortaa" panose="020B0604020202020204" charset="0"/>
              </a:rPr>
              <a:t>Akhil Rao, PhD</a:t>
            </a:r>
          </a:p>
        </p:txBody>
      </p:sp>
      <p:sp>
        <p:nvSpPr>
          <p:cNvPr id="21" name="TextBox 20">
            <a:extLst>
              <a:ext uri="{FF2B5EF4-FFF2-40B4-BE49-F238E27FC236}">
                <a16:creationId xmlns:a16="http://schemas.microsoft.com/office/drawing/2014/main" id="{932F7F46-C940-4910-AA5E-7CF4082EA6FE}"/>
              </a:ext>
            </a:extLst>
          </p:cNvPr>
          <p:cNvSpPr txBox="1"/>
          <p:nvPr/>
        </p:nvSpPr>
        <p:spPr>
          <a:xfrm>
            <a:off x="3239573" y="2605332"/>
            <a:ext cx="654346" cy="276999"/>
          </a:xfrm>
          <a:prstGeom prst="rect">
            <a:avLst/>
          </a:prstGeom>
          <a:noFill/>
        </p:spPr>
        <p:txBody>
          <a:bodyPr wrap="none" rtlCol="0">
            <a:spAutoFit/>
          </a:bodyPr>
          <a:lstStyle/>
          <a:p>
            <a:pPr algn="ctr"/>
            <a:r>
              <a:rPr lang="en-US" sz="1200" b="1" dirty="0">
                <a:latin typeface="Comfortaa" panose="020B0604020202020204" charset="0"/>
              </a:rPr>
              <a:t>Policy</a:t>
            </a:r>
          </a:p>
        </p:txBody>
      </p:sp>
      <p:sp>
        <p:nvSpPr>
          <p:cNvPr id="22" name="TextBox 21">
            <a:extLst>
              <a:ext uri="{FF2B5EF4-FFF2-40B4-BE49-F238E27FC236}">
                <a16:creationId xmlns:a16="http://schemas.microsoft.com/office/drawing/2014/main" id="{72A4D3D3-2B5C-4B9D-8174-BFFB280C0D3A}"/>
              </a:ext>
            </a:extLst>
          </p:cNvPr>
          <p:cNvSpPr txBox="1"/>
          <p:nvPr/>
        </p:nvSpPr>
        <p:spPr>
          <a:xfrm>
            <a:off x="3075758" y="2782983"/>
            <a:ext cx="986168" cy="261610"/>
          </a:xfrm>
          <a:prstGeom prst="rect">
            <a:avLst/>
          </a:prstGeom>
          <a:noFill/>
        </p:spPr>
        <p:txBody>
          <a:bodyPr wrap="none" rtlCol="0">
            <a:spAutoFit/>
          </a:bodyPr>
          <a:lstStyle/>
          <a:p>
            <a:pPr algn="ctr"/>
            <a:r>
              <a:rPr lang="en-US" sz="1100" dirty="0">
                <a:latin typeface="Comfortaa" panose="020B0604020202020204" charset="0"/>
              </a:rPr>
              <a:t>Economics</a:t>
            </a:r>
          </a:p>
        </p:txBody>
      </p:sp>
      <p:sp>
        <p:nvSpPr>
          <p:cNvPr id="23" name="TextBox 22">
            <a:extLst>
              <a:ext uri="{FF2B5EF4-FFF2-40B4-BE49-F238E27FC236}">
                <a16:creationId xmlns:a16="http://schemas.microsoft.com/office/drawing/2014/main" id="{34ACD380-2EC8-447B-893A-ED47F16AC5DB}"/>
              </a:ext>
            </a:extLst>
          </p:cNvPr>
          <p:cNvSpPr txBox="1"/>
          <p:nvPr/>
        </p:nvSpPr>
        <p:spPr>
          <a:xfrm>
            <a:off x="4886656" y="2412602"/>
            <a:ext cx="1340432" cy="307777"/>
          </a:xfrm>
          <a:prstGeom prst="rect">
            <a:avLst/>
          </a:prstGeom>
          <a:noFill/>
        </p:spPr>
        <p:txBody>
          <a:bodyPr wrap="none" rtlCol="0">
            <a:spAutoFit/>
          </a:bodyPr>
          <a:lstStyle/>
          <a:p>
            <a:pPr algn="ctr"/>
            <a:r>
              <a:rPr lang="en-US" b="1" dirty="0">
                <a:solidFill>
                  <a:srgbClr val="0070C0"/>
                </a:solidFill>
                <a:latin typeface="Comfortaa" panose="020B0604020202020204" charset="0"/>
              </a:rPr>
              <a:t>Daniel Scott</a:t>
            </a:r>
          </a:p>
        </p:txBody>
      </p:sp>
      <p:sp>
        <p:nvSpPr>
          <p:cNvPr id="24" name="TextBox 23">
            <a:extLst>
              <a:ext uri="{FF2B5EF4-FFF2-40B4-BE49-F238E27FC236}">
                <a16:creationId xmlns:a16="http://schemas.microsoft.com/office/drawing/2014/main" id="{DDE215F5-64EA-4A10-9CFC-68C640E5D96D}"/>
              </a:ext>
            </a:extLst>
          </p:cNvPr>
          <p:cNvSpPr txBox="1"/>
          <p:nvPr/>
        </p:nvSpPr>
        <p:spPr>
          <a:xfrm>
            <a:off x="5012714" y="2594369"/>
            <a:ext cx="1107997" cy="276999"/>
          </a:xfrm>
          <a:prstGeom prst="rect">
            <a:avLst/>
          </a:prstGeom>
          <a:noFill/>
        </p:spPr>
        <p:txBody>
          <a:bodyPr wrap="none" rtlCol="0">
            <a:spAutoFit/>
          </a:bodyPr>
          <a:lstStyle/>
          <a:p>
            <a:pPr algn="ctr"/>
            <a:r>
              <a:rPr lang="en-US" sz="1200" b="1" dirty="0">
                <a:latin typeface="Comfortaa" panose="020B0604020202020204" charset="0"/>
              </a:rPr>
              <a:t>Operations</a:t>
            </a:r>
          </a:p>
        </p:txBody>
      </p:sp>
      <p:sp>
        <p:nvSpPr>
          <p:cNvPr id="25" name="TextBox 24">
            <a:extLst>
              <a:ext uri="{FF2B5EF4-FFF2-40B4-BE49-F238E27FC236}">
                <a16:creationId xmlns:a16="http://schemas.microsoft.com/office/drawing/2014/main" id="{1EF6884B-3479-4F54-8861-AD8C9635848D}"/>
              </a:ext>
            </a:extLst>
          </p:cNvPr>
          <p:cNvSpPr txBox="1"/>
          <p:nvPr/>
        </p:nvSpPr>
        <p:spPr>
          <a:xfrm>
            <a:off x="4800809" y="2772020"/>
            <a:ext cx="1535998" cy="261610"/>
          </a:xfrm>
          <a:prstGeom prst="rect">
            <a:avLst/>
          </a:prstGeom>
          <a:noFill/>
        </p:spPr>
        <p:txBody>
          <a:bodyPr wrap="none" rtlCol="0">
            <a:spAutoFit/>
          </a:bodyPr>
          <a:lstStyle/>
          <a:p>
            <a:pPr algn="ctr"/>
            <a:r>
              <a:rPr lang="en-US" sz="1100" dirty="0">
                <a:latin typeface="Comfortaa" panose="020B0604020202020204" charset="0"/>
              </a:rPr>
              <a:t>Computer Science</a:t>
            </a:r>
          </a:p>
        </p:txBody>
      </p:sp>
      <p:sp>
        <p:nvSpPr>
          <p:cNvPr id="26" name="TextBox 25">
            <a:extLst>
              <a:ext uri="{FF2B5EF4-FFF2-40B4-BE49-F238E27FC236}">
                <a16:creationId xmlns:a16="http://schemas.microsoft.com/office/drawing/2014/main" id="{AA35A89C-000F-49ED-B42A-EB7CF718FB71}"/>
              </a:ext>
            </a:extLst>
          </p:cNvPr>
          <p:cNvSpPr txBox="1"/>
          <p:nvPr/>
        </p:nvSpPr>
        <p:spPr>
          <a:xfrm>
            <a:off x="6696756" y="2407128"/>
            <a:ext cx="1705916" cy="307777"/>
          </a:xfrm>
          <a:prstGeom prst="rect">
            <a:avLst/>
          </a:prstGeom>
          <a:noFill/>
        </p:spPr>
        <p:txBody>
          <a:bodyPr wrap="none" rtlCol="0">
            <a:spAutoFit/>
          </a:bodyPr>
          <a:lstStyle/>
          <a:p>
            <a:pPr algn="ctr"/>
            <a:r>
              <a:rPr lang="en-US" b="1" dirty="0" err="1">
                <a:solidFill>
                  <a:srgbClr val="0070C0"/>
                </a:solidFill>
                <a:latin typeface="Comfortaa" panose="020B0604020202020204" charset="0"/>
              </a:rPr>
              <a:t>Britnee</a:t>
            </a:r>
            <a:r>
              <a:rPr lang="en-US" b="1" dirty="0">
                <a:solidFill>
                  <a:srgbClr val="0070C0"/>
                </a:solidFill>
                <a:latin typeface="Comfortaa" panose="020B0604020202020204" charset="0"/>
              </a:rPr>
              <a:t> Leopold</a:t>
            </a:r>
          </a:p>
        </p:txBody>
      </p:sp>
      <p:sp>
        <p:nvSpPr>
          <p:cNvPr id="27" name="TextBox 26">
            <a:extLst>
              <a:ext uri="{FF2B5EF4-FFF2-40B4-BE49-F238E27FC236}">
                <a16:creationId xmlns:a16="http://schemas.microsoft.com/office/drawing/2014/main" id="{635CD934-1F4B-43A0-9DDF-174055340614}"/>
              </a:ext>
            </a:extLst>
          </p:cNvPr>
          <p:cNvSpPr txBox="1"/>
          <p:nvPr/>
        </p:nvSpPr>
        <p:spPr>
          <a:xfrm>
            <a:off x="6826020" y="2588895"/>
            <a:ext cx="1467068" cy="276999"/>
          </a:xfrm>
          <a:prstGeom prst="rect">
            <a:avLst/>
          </a:prstGeom>
          <a:noFill/>
        </p:spPr>
        <p:txBody>
          <a:bodyPr wrap="none" rtlCol="0">
            <a:spAutoFit/>
          </a:bodyPr>
          <a:lstStyle/>
          <a:p>
            <a:pPr algn="ctr"/>
            <a:r>
              <a:rPr lang="en-US" sz="1200" b="1" dirty="0">
                <a:latin typeface="Comfortaa" panose="020B0604020202020204" charset="0"/>
              </a:rPr>
              <a:t>Public Relations</a:t>
            </a:r>
          </a:p>
        </p:txBody>
      </p:sp>
      <p:sp>
        <p:nvSpPr>
          <p:cNvPr id="28" name="TextBox 27">
            <a:extLst>
              <a:ext uri="{FF2B5EF4-FFF2-40B4-BE49-F238E27FC236}">
                <a16:creationId xmlns:a16="http://schemas.microsoft.com/office/drawing/2014/main" id="{92C418E8-3FCE-4CD0-88F0-A1FE3EBFF4F0}"/>
              </a:ext>
            </a:extLst>
          </p:cNvPr>
          <p:cNvSpPr txBox="1"/>
          <p:nvPr/>
        </p:nvSpPr>
        <p:spPr>
          <a:xfrm>
            <a:off x="6606902" y="2766546"/>
            <a:ext cx="1909497" cy="261610"/>
          </a:xfrm>
          <a:prstGeom prst="rect">
            <a:avLst/>
          </a:prstGeom>
          <a:noFill/>
        </p:spPr>
        <p:txBody>
          <a:bodyPr wrap="none" rtlCol="0">
            <a:spAutoFit/>
          </a:bodyPr>
          <a:lstStyle/>
          <a:p>
            <a:pPr algn="ctr"/>
            <a:r>
              <a:rPr lang="en-US" sz="1100" dirty="0">
                <a:latin typeface="Comfortaa" panose="020B0604020202020204" charset="0"/>
              </a:rPr>
              <a:t>Aerospace Engineering</a:t>
            </a:r>
          </a:p>
        </p:txBody>
      </p:sp>
      <p:sp>
        <p:nvSpPr>
          <p:cNvPr id="29" name="TextBox 28">
            <a:extLst>
              <a:ext uri="{FF2B5EF4-FFF2-40B4-BE49-F238E27FC236}">
                <a16:creationId xmlns:a16="http://schemas.microsoft.com/office/drawing/2014/main" id="{A54DB296-050D-44BA-86E7-FF529C9BB8F7}"/>
              </a:ext>
            </a:extLst>
          </p:cNvPr>
          <p:cNvSpPr txBox="1"/>
          <p:nvPr/>
        </p:nvSpPr>
        <p:spPr>
          <a:xfrm>
            <a:off x="1713039" y="4516433"/>
            <a:ext cx="1410964" cy="307777"/>
          </a:xfrm>
          <a:prstGeom prst="rect">
            <a:avLst/>
          </a:prstGeom>
          <a:noFill/>
        </p:spPr>
        <p:txBody>
          <a:bodyPr wrap="none" rtlCol="0">
            <a:spAutoFit/>
          </a:bodyPr>
          <a:lstStyle/>
          <a:p>
            <a:pPr algn="ctr"/>
            <a:r>
              <a:rPr lang="en-US" b="1" dirty="0">
                <a:solidFill>
                  <a:srgbClr val="0070C0"/>
                </a:solidFill>
                <a:latin typeface="Comfortaa" panose="020B0604020202020204" charset="0"/>
              </a:rPr>
              <a:t>Matt Roberts</a:t>
            </a:r>
          </a:p>
        </p:txBody>
      </p:sp>
      <p:sp>
        <p:nvSpPr>
          <p:cNvPr id="30" name="TextBox 29">
            <a:extLst>
              <a:ext uri="{FF2B5EF4-FFF2-40B4-BE49-F238E27FC236}">
                <a16:creationId xmlns:a16="http://schemas.microsoft.com/office/drawing/2014/main" id="{8A68B25B-2BD4-42C7-9F25-32CED7EF5F83}"/>
              </a:ext>
            </a:extLst>
          </p:cNvPr>
          <p:cNvSpPr txBox="1"/>
          <p:nvPr/>
        </p:nvSpPr>
        <p:spPr>
          <a:xfrm>
            <a:off x="1925381" y="4696654"/>
            <a:ext cx="934871" cy="276999"/>
          </a:xfrm>
          <a:prstGeom prst="rect">
            <a:avLst/>
          </a:prstGeom>
          <a:noFill/>
        </p:spPr>
        <p:txBody>
          <a:bodyPr wrap="none" rtlCol="0">
            <a:spAutoFit/>
          </a:bodyPr>
          <a:lstStyle/>
          <a:p>
            <a:pPr algn="ctr"/>
            <a:r>
              <a:rPr lang="en-US" sz="1200" b="1" dirty="0">
                <a:latin typeface="Comfortaa" panose="020B0604020202020204" charset="0"/>
              </a:rPr>
              <a:t>Research</a:t>
            </a:r>
          </a:p>
        </p:txBody>
      </p:sp>
      <p:sp>
        <p:nvSpPr>
          <p:cNvPr id="31" name="TextBox 30">
            <a:extLst>
              <a:ext uri="{FF2B5EF4-FFF2-40B4-BE49-F238E27FC236}">
                <a16:creationId xmlns:a16="http://schemas.microsoft.com/office/drawing/2014/main" id="{582D36CB-9893-4748-A1FC-75B075CA3568}"/>
              </a:ext>
            </a:extLst>
          </p:cNvPr>
          <p:cNvSpPr txBox="1"/>
          <p:nvPr/>
        </p:nvSpPr>
        <p:spPr>
          <a:xfrm>
            <a:off x="1405702" y="4874305"/>
            <a:ext cx="1978427" cy="261610"/>
          </a:xfrm>
          <a:prstGeom prst="rect">
            <a:avLst/>
          </a:prstGeom>
          <a:noFill/>
        </p:spPr>
        <p:txBody>
          <a:bodyPr wrap="none" rtlCol="0">
            <a:spAutoFit/>
          </a:bodyPr>
          <a:lstStyle/>
          <a:p>
            <a:pPr algn="ctr"/>
            <a:r>
              <a:rPr lang="en-US" sz="1100" dirty="0">
                <a:latin typeface="Comfortaa" panose="020B0604020202020204" charset="0"/>
              </a:rPr>
              <a:t>Mechanical Engineering</a:t>
            </a:r>
          </a:p>
        </p:txBody>
      </p:sp>
      <p:sp>
        <p:nvSpPr>
          <p:cNvPr id="32" name="TextBox 31">
            <a:extLst>
              <a:ext uri="{FF2B5EF4-FFF2-40B4-BE49-F238E27FC236}">
                <a16:creationId xmlns:a16="http://schemas.microsoft.com/office/drawing/2014/main" id="{5EBE3A77-FACB-460B-8DF7-F244F3E8093B}"/>
              </a:ext>
            </a:extLst>
          </p:cNvPr>
          <p:cNvSpPr txBox="1"/>
          <p:nvPr/>
        </p:nvSpPr>
        <p:spPr>
          <a:xfrm>
            <a:off x="3670507" y="4516433"/>
            <a:ext cx="1763624" cy="307777"/>
          </a:xfrm>
          <a:prstGeom prst="rect">
            <a:avLst/>
          </a:prstGeom>
          <a:noFill/>
        </p:spPr>
        <p:txBody>
          <a:bodyPr wrap="none" rtlCol="0">
            <a:spAutoFit/>
          </a:bodyPr>
          <a:lstStyle/>
          <a:p>
            <a:pPr algn="ctr"/>
            <a:r>
              <a:rPr lang="en-US" b="1" dirty="0">
                <a:solidFill>
                  <a:srgbClr val="0070C0"/>
                </a:solidFill>
                <a:latin typeface="Comfortaa" panose="020B0604020202020204" charset="0"/>
              </a:rPr>
              <a:t>Kimberly DeVore</a:t>
            </a:r>
          </a:p>
        </p:txBody>
      </p:sp>
      <p:sp>
        <p:nvSpPr>
          <p:cNvPr id="33" name="TextBox 32">
            <a:extLst>
              <a:ext uri="{FF2B5EF4-FFF2-40B4-BE49-F238E27FC236}">
                <a16:creationId xmlns:a16="http://schemas.microsoft.com/office/drawing/2014/main" id="{B02412FE-5653-4C6D-B105-CADBF9318122}"/>
              </a:ext>
            </a:extLst>
          </p:cNvPr>
          <p:cNvSpPr txBox="1"/>
          <p:nvPr/>
        </p:nvSpPr>
        <p:spPr>
          <a:xfrm>
            <a:off x="3560645" y="4696654"/>
            <a:ext cx="1931940" cy="276999"/>
          </a:xfrm>
          <a:prstGeom prst="rect">
            <a:avLst/>
          </a:prstGeom>
          <a:noFill/>
        </p:spPr>
        <p:txBody>
          <a:bodyPr wrap="none" rtlCol="0">
            <a:spAutoFit/>
          </a:bodyPr>
          <a:lstStyle/>
          <a:p>
            <a:pPr algn="ctr"/>
            <a:r>
              <a:rPr lang="en-US" sz="1200" b="1" dirty="0">
                <a:latin typeface="Comfortaa" panose="020B0604020202020204" charset="0"/>
              </a:rPr>
              <a:t>Product Development</a:t>
            </a:r>
          </a:p>
        </p:txBody>
      </p:sp>
      <p:sp>
        <p:nvSpPr>
          <p:cNvPr id="34" name="TextBox 33">
            <a:extLst>
              <a:ext uri="{FF2B5EF4-FFF2-40B4-BE49-F238E27FC236}">
                <a16:creationId xmlns:a16="http://schemas.microsoft.com/office/drawing/2014/main" id="{EE72946A-7AD8-4763-8C48-DC02C7E8B8FC}"/>
              </a:ext>
            </a:extLst>
          </p:cNvPr>
          <p:cNvSpPr txBox="1"/>
          <p:nvPr/>
        </p:nvSpPr>
        <p:spPr>
          <a:xfrm>
            <a:off x="3539499" y="4874305"/>
            <a:ext cx="1978427" cy="261610"/>
          </a:xfrm>
          <a:prstGeom prst="rect">
            <a:avLst/>
          </a:prstGeom>
          <a:noFill/>
        </p:spPr>
        <p:txBody>
          <a:bodyPr wrap="none" rtlCol="0">
            <a:spAutoFit/>
          </a:bodyPr>
          <a:lstStyle/>
          <a:p>
            <a:pPr algn="ctr"/>
            <a:r>
              <a:rPr lang="en-US" sz="1100" dirty="0">
                <a:latin typeface="Comfortaa" panose="020B0604020202020204" charset="0"/>
              </a:rPr>
              <a:t>Mechanical Engineering</a:t>
            </a:r>
          </a:p>
        </p:txBody>
      </p:sp>
      <p:sp>
        <p:nvSpPr>
          <p:cNvPr id="38" name="TextBox 37">
            <a:extLst>
              <a:ext uri="{FF2B5EF4-FFF2-40B4-BE49-F238E27FC236}">
                <a16:creationId xmlns:a16="http://schemas.microsoft.com/office/drawing/2014/main" id="{DE92075E-AB93-4511-9540-F5554274F768}"/>
              </a:ext>
            </a:extLst>
          </p:cNvPr>
          <p:cNvSpPr txBox="1"/>
          <p:nvPr/>
        </p:nvSpPr>
        <p:spPr>
          <a:xfrm>
            <a:off x="6120721" y="4514581"/>
            <a:ext cx="1277915" cy="307777"/>
          </a:xfrm>
          <a:prstGeom prst="rect">
            <a:avLst/>
          </a:prstGeom>
          <a:noFill/>
        </p:spPr>
        <p:txBody>
          <a:bodyPr wrap="none" rtlCol="0">
            <a:spAutoFit/>
          </a:bodyPr>
          <a:lstStyle/>
          <a:p>
            <a:pPr algn="ctr"/>
            <a:r>
              <a:rPr lang="en-US" b="1" dirty="0">
                <a:solidFill>
                  <a:srgbClr val="0070C0"/>
                </a:solidFill>
                <a:latin typeface="Comfortaa" panose="020B0604020202020204" charset="0"/>
              </a:rPr>
              <a:t>Meer Baker</a:t>
            </a:r>
          </a:p>
        </p:txBody>
      </p:sp>
      <p:sp>
        <p:nvSpPr>
          <p:cNvPr id="39" name="TextBox 38">
            <a:extLst>
              <a:ext uri="{FF2B5EF4-FFF2-40B4-BE49-F238E27FC236}">
                <a16:creationId xmlns:a16="http://schemas.microsoft.com/office/drawing/2014/main" id="{AE0CFE4E-8784-40C7-B3CC-926010EF5986}"/>
              </a:ext>
            </a:extLst>
          </p:cNvPr>
          <p:cNvSpPr txBox="1"/>
          <p:nvPr/>
        </p:nvSpPr>
        <p:spPr>
          <a:xfrm>
            <a:off x="5768000" y="4694802"/>
            <a:ext cx="1931940" cy="276999"/>
          </a:xfrm>
          <a:prstGeom prst="rect">
            <a:avLst/>
          </a:prstGeom>
          <a:noFill/>
        </p:spPr>
        <p:txBody>
          <a:bodyPr wrap="none" rtlCol="0">
            <a:spAutoFit/>
          </a:bodyPr>
          <a:lstStyle/>
          <a:p>
            <a:pPr algn="ctr"/>
            <a:r>
              <a:rPr lang="en-US" sz="1200" b="1" dirty="0">
                <a:latin typeface="Comfortaa" panose="020B0604020202020204" charset="0"/>
              </a:rPr>
              <a:t>Product Development</a:t>
            </a:r>
          </a:p>
        </p:txBody>
      </p:sp>
      <p:sp>
        <p:nvSpPr>
          <p:cNvPr id="40" name="TextBox 39">
            <a:extLst>
              <a:ext uri="{FF2B5EF4-FFF2-40B4-BE49-F238E27FC236}">
                <a16:creationId xmlns:a16="http://schemas.microsoft.com/office/drawing/2014/main" id="{572268FD-0089-4E5E-ABD5-9BCE4E76B624}"/>
              </a:ext>
            </a:extLst>
          </p:cNvPr>
          <p:cNvSpPr txBox="1"/>
          <p:nvPr/>
        </p:nvSpPr>
        <p:spPr>
          <a:xfrm>
            <a:off x="5781323" y="4872453"/>
            <a:ext cx="1909497" cy="261610"/>
          </a:xfrm>
          <a:prstGeom prst="rect">
            <a:avLst/>
          </a:prstGeom>
          <a:noFill/>
        </p:spPr>
        <p:txBody>
          <a:bodyPr wrap="none" rtlCol="0">
            <a:spAutoFit/>
          </a:bodyPr>
          <a:lstStyle/>
          <a:p>
            <a:pPr algn="ctr"/>
            <a:r>
              <a:rPr lang="en-US" sz="1100" dirty="0">
                <a:latin typeface="Comfortaa" panose="020B0604020202020204" charset="0"/>
              </a:rPr>
              <a:t>Aerospace Engineering</a:t>
            </a:r>
          </a:p>
        </p:txBody>
      </p:sp>
    </p:spTree>
    <p:extLst>
      <p:ext uri="{BB962C8B-B14F-4D97-AF65-F5344CB8AC3E}">
        <p14:creationId xmlns:p14="http://schemas.microsoft.com/office/powerpoint/2010/main" val="3405278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0"/>
          <p:cNvPicPr preferRelativeResize="0"/>
          <p:nvPr/>
        </p:nvPicPr>
        <p:blipFill rotWithShape="1">
          <a:blip r:embed="rId3">
            <a:alphaModFix/>
          </a:blip>
          <a:srcRect t="7813" b="7813"/>
          <a:stretch/>
        </p:blipFill>
        <p:spPr>
          <a:xfrm>
            <a:off x="992913" y="0"/>
            <a:ext cx="7158177" cy="2013251"/>
          </a:xfrm>
          <a:prstGeom prst="rect">
            <a:avLst/>
          </a:prstGeom>
          <a:noFill/>
          <a:ln>
            <a:noFill/>
          </a:ln>
        </p:spPr>
      </p:pic>
      <p:pic>
        <p:nvPicPr>
          <p:cNvPr id="323" name="Google Shape;323;p40"/>
          <p:cNvPicPr preferRelativeResize="0"/>
          <p:nvPr/>
        </p:nvPicPr>
        <p:blipFill rotWithShape="1">
          <a:blip r:embed="rId4">
            <a:alphaModFix/>
          </a:blip>
          <a:srcRect t="416" b="406"/>
          <a:stretch/>
        </p:blipFill>
        <p:spPr>
          <a:xfrm>
            <a:off x="13" y="2571750"/>
            <a:ext cx="9143994" cy="2571748"/>
          </a:xfrm>
          <a:prstGeom prst="rect">
            <a:avLst/>
          </a:prstGeom>
          <a:noFill/>
          <a:ln>
            <a:noFill/>
          </a:ln>
        </p:spPr>
      </p:pic>
      <p:sp>
        <p:nvSpPr>
          <p:cNvPr id="324" name="Google Shape;324;p40"/>
          <p:cNvSpPr txBox="1"/>
          <p:nvPr/>
        </p:nvSpPr>
        <p:spPr>
          <a:xfrm>
            <a:off x="1852938" y="1900000"/>
            <a:ext cx="5438100" cy="55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Visit us at: </a:t>
            </a:r>
            <a:r>
              <a:rPr lang="en" sz="2400" b="1" u="sng">
                <a:solidFill>
                  <a:srgbClr val="3D85C6"/>
                </a:solidFill>
                <a:latin typeface="Comfortaa"/>
                <a:ea typeface="Comfortaa"/>
                <a:cs typeface="Comfortaa"/>
                <a:sym typeface="Comfortaa"/>
              </a:rPr>
              <a:t>SAPANA.space</a:t>
            </a:r>
            <a:endParaRPr sz="2400" b="1" u="sng">
              <a:solidFill>
                <a:srgbClr val="3D85C6"/>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20"/>
          <p:cNvPicPr preferRelativeResize="0"/>
          <p:nvPr/>
        </p:nvPicPr>
        <p:blipFill rotWithShape="1">
          <a:blip r:embed="rId3">
            <a:alphaModFix/>
          </a:blip>
          <a:srcRect b="3975"/>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21"/>
          <p:cNvPicPr preferRelativeResize="0"/>
          <p:nvPr/>
        </p:nvPicPr>
        <p:blipFill rotWithShape="1">
          <a:blip r:embed="rId3">
            <a:alphaModFix/>
          </a:blip>
          <a:srcRect t="7022" b="7133"/>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2"/>
          <p:cNvPicPr preferRelativeResize="0"/>
          <p:nvPr/>
        </p:nvPicPr>
        <p:blipFill rotWithShape="1">
          <a:blip r:embed="rId3">
            <a:alphaModFix/>
          </a:blip>
          <a:srcRect l="1118" t="7274" r="4896" b="19174"/>
          <a:stretch/>
        </p:blipFill>
        <p:spPr>
          <a:xfrm>
            <a:off x="0" y="0"/>
            <a:ext cx="9184128" cy="5494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3"/>
          <p:cNvPicPr preferRelativeResize="0"/>
          <p:nvPr/>
        </p:nvPicPr>
        <p:blipFill>
          <a:blip r:embed="rId3">
            <a:alphaModFix/>
          </a:blip>
          <a:stretch>
            <a:fillRect/>
          </a:stretch>
        </p:blipFill>
        <p:spPr>
          <a:xfrm>
            <a:off x="5271050" y="3866050"/>
            <a:ext cx="2446750" cy="376025"/>
          </a:xfrm>
          <a:prstGeom prst="rect">
            <a:avLst/>
          </a:prstGeom>
          <a:noFill/>
          <a:ln>
            <a:noFill/>
          </a:ln>
        </p:spPr>
      </p:pic>
      <p:pic>
        <p:nvPicPr>
          <p:cNvPr id="98" name="Google Shape;98;p23"/>
          <p:cNvPicPr preferRelativeResize="0"/>
          <p:nvPr/>
        </p:nvPicPr>
        <p:blipFill>
          <a:blip r:embed="rId4">
            <a:alphaModFix/>
          </a:blip>
          <a:stretch>
            <a:fillRect/>
          </a:stretch>
        </p:blipFill>
        <p:spPr>
          <a:xfrm>
            <a:off x="4293999" y="4318275"/>
            <a:ext cx="4793851" cy="825225"/>
          </a:xfrm>
          <a:prstGeom prst="rect">
            <a:avLst/>
          </a:prstGeom>
          <a:noFill/>
          <a:ln>
            <a:noFill/>
          </a:ln>
        </p:spPr>
      </p:pic>
      <p:pic>
        <p:nvPicPr>
          <p:cNvPr id="99" name="Google Shape;99;p23"/>
          <p:cNvPicPr preferRelativeResize="0"/>
          <p:nvPr/>
        </p:nvPicPr>
        <p:blipFill>
          <a:blip r:embed="rId5">
            <a:alphaModFix/>
          </a:blip>
          <a:stretch>
            <a:fillRect/>
          </a:stretch>
        </p:blipFill>
        <p:spPr>
          <a:xfrm>
            <a:off x="4450175" y="125037"/>
            <a:ext cx="3954050" cy="739363"/>
          </a:xfrm>
          <a:prstGeom prst="rect">
            <a:avLst/>
          </a:prstGeom>
          <a:noFill/>
          <a:ln>
            <a:noFill/>
          </a:ln>
        </p:spPr>
      </p:pic>
      <p:pic>
        <p:nvPicPr>
          <p:cNvPr id="100" name="Google Shape;100;p23"/>
          <p:cNvPicPr preferRelativeResize="0"/>
          <p:nvPr/>
        </p:nvPicPr>
        <p:blipFill>
          <a:blip r:embed="rId6">
            <a:alphaModFix/>
          </a:blip>
          <a:stretch>
            <a:fillRect/>
          </a:stretch>
        </p:blipFill>
        <p:spPr>
          <a:xfrm>
            <a:off x="4459012" y="864401"/>
            <a:ext cx="3954040" cy="560950"/>
          </a:xfrm>
          <a:prstGeom prst="rect">
            <a:avLst/>
          </a:prstGeom>
          <a:noFill/>
          <a:ln>
            <a:noFill/>
          </a:ln>
        </p:spPr>
      </p:pic>
      <p:pic>
        <p:nvPicPr>
          <p:cNvPr id="101" name="Google Shape;101;p23"/>
          <p:cNvPicPr preferRelativeResize="0"/>
          <p:nvPr/>
        </p:nvPicPr>
        <p:blipFill>
          <a:blip r:embed="rId7">
            <a:alphaModFix/>
          </a:blip>
          <a:stretch>
            <a:fillRect/>
          </a:stretch>
        </p:blipFill>
        <p:spPr>
          <a:xfrm>
            <a:off x="4543019" y="1486500"/>
            <a:ext cx="3796330" cy="2135437"/>
          </a:xfrm>
          <a:prstGeom prst="rect">
            <a:avLst/>
          </a:prstGeom>
          <a:noFill/>
          <a:ln>
            <a:noFill/>
          </a:ln>
        </p:spPr>
      </p:pic>
      <p:pic>
        <p:nvPicPr>
          <p:cNvPr id="102" name="Google Shape;102;p23"/>
          <p:cNvPicPr preferRelativeResize="0"/>
          <p:nvPr/>
        </p:nvPicPr>
        <p:blipFill>
          <a:blip r:embed="rId8">
            <a:alphaModFix/>
          </a:blip>
          <a:stretch>
            <a:fillRect/>
          </a:stretch>
        </p:blipFill>
        <p:spPr>
          <a:xfrm>
            <a:off x="530549" y="428200"/>
            <a:ext cx="2961925" cy="4445876"/>
          </a:xfrm>
          <a:prstGeom prst="rect">
            <a:avLst/>
          </a:prstGeom>
          <a:noFill/>
          <a:ln>
            <a:noFill/>
          </a:ln>
        </p:spPr>
      </p:pic>
      <p:pic>
        <p:nvPicPr>
          <p:cNvPr id="103" name="Google Shape;103;p23"/>
          <p:cNvPicPr preferRelativeResize="0"/>
          <p:nvPr/>
        </p:nvPicPr>
        <p:blipFill>
          <a:blip r:embed="rId9">
            <a:alphaModFix/>
          </a:blip>
          <a:stretch>
            <a:fillRect/>
          </a:stretch>
        </p:blipFill>
        <p:spPr>
          <a:xfrm>
            <a:off x="530550" y="4019025"/>
            <a:ext cx="2961925" cy="1088467"/>
          </a:xfrm>
          <a:prstGeom prst="rect">
            <a:avLst/>
          </a:prstGeom>
          <a:noFill/>
          <a:ln>
            <a:noFill/>
          </a:ln>
        </p:spPr>
      </p:pic>
      <p:pic>
        <p:nvPicPr>
          <p:cNvPr id="104" name="Google Shape;104;p23"/>
          <p:cNvPicPr preferRelativeResize="0"/>
          <p:nvPr/>
        </p:nvPicPr>
        <p:blipFill>
          <a:blip r:embed="rId10">
            <a:alphaModFix/>
          </a:blip>
          <a:stretch>
            <a:fillRect/>
          </a:stretch>
        </p:blipFill>
        <p:spPr>
          <a:xfrm>
            <a:off x="530550" y="352000"/>
            <a:ext cx="2961925" cy="516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4"/>
          <p:cNvSpPr txBox="1">
            <a:spLocks noGrp="1"/>
          </p:cNvSpPr>
          <p:nvPr>
            <p:ph type="ctrTitle"/>
          </p:nvPr>
        </p:nvSpPr>
        <p:spPr>
          <a:xfrm>
            <a:off x="782500" y="1804763"/>
            <a:ext cx="1494900" cy="17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73763"/>
                </a:solidFill>
                <a:latin typeface="Comfortaa"/>
                <a:ea typeface="Comfortaa"/>
                <a:cs typeface="Comfortaa"/>
                <a:sym typeface="Comfortaa"/>
              </a:rPr>
              <a:t>US military share of satellites in orbit</a:t>
            </a:r>
            <a:endParaRPr sz="2000" b="1">
              <a:solidFill>
                <a:srgbClr val="073763"/>
              </a:solidFill>
              <a:latin typeface="Comfortaa"/>
              <a:ea typeface="Comfortaa"/>
              <a:cs typeface="Comfortaa"/>
              <a:sym typeface="Comfortaa"/>
            </a:endParaRPr>
          </a:p>
        </p:txBody>
      </p:sp>
      <p:sp>
        <p:nvSpPr>
          <p:cNvPr id="110" name="Google Shape;110;p24"/>
          <p:cNvSpPr/>
          <p:nvPr/>
        </p:nvSpPr>
        <p:spPr>
          <a:xfrm flipH="1">
            <a:off x="2924106" y="1300725"/>
            <a:ext cx="1352400" cy="3354600"/>
          </a:xfrm>
          <a:prstGeom prst="rect">
            <a:avLst/>
          </a:prstGeom>
          <a:gradFill>
            <a:gsLst>
              <a:gs pos="0">
                <a:srgbClr val="3177EE"/>
              </a:gs>
              <a:gs pos="100000">
                <a:srgbClr val="113D8A"/>
              </a:gs>
            </a:gsLst>
            <a:lin ang="5400012" scaled="0"/>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4"/>
          <p:cNvSpPr/>
          <p:nvPr/>
        </p:nvSpPr>
        <p:spPr>
          <a:xfrm flipH="1">
            <a:off x="4862375" y="3098325"/>
            <a:ext cx="1352400" cy="1557000"/>
          </a:xfrm>
          <a:prstGeom prst="rect">
            <a:avLst/>
          </a:prstGeom>
          <a:gradFill>
            <a:gsLst>
              <a:gs pos="0">
                <a:srgbClr val="3177EE"/>
              </a:gs>
              <a:gs pos="100000">
                <a:srgbClr val="113D8A"/>
              </a:gs>
            </a:gsLst>
            <a:lin ang="5400012" scaled="0"/>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 name="Google Shape;112;p24"/>
          <p:cNvCxnSpPr/>
          <p:nvPr/>
        </p:nvCxnSpPr>
        <p:spPr>
          <a:xfrm rot="10800000" flipH="1">
            <a:off x="1359138" y="4673863"/>
            <a:ext cx="6445200" cy="13200"/>
          </a:xfrm>
          <a:prstGeom prst="straightConnector1">
            <a:avLst/>
          </a:prstGeom>
          <a:noFill/>
          <a:ln w="38100" cap="flat" cmpd="sng">
            <a:solidFill>
              <a:srgbClr val="595959"/>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13" name="Google Shape;113;p24"/>
          <p:cNvSpPr txBox="1">
            <a:spLocks noGrp="1"/>
          </p:cNvSpPr>
          <p:nvPr>
            <p:ph type="ctrTitle"/>
          </p:nvPr>
        </p:nvSpPr>
        <p:spPr>
          <a:xfrm flipH="1">
            <a:off x="5130875" y="3178175"/>
            <a:ext cx="815400" cy="3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omfortaa"/>
                <a:ea typeface="Comfortaa"/>
                <a:cs typeface="Comfortaa"/>
                <a:sym typeface="Comfortaa"/>
              </a:rPr>
              <a:t>31%</a:t>
            </a:r>
            <a:endParaRPr sz="2000">
              <a:solidFill>
                <a:srgbClr val="FFFFFF"/>
              </a:solidFill>
              <a:latin typeface="Comfortaa"/>
              <a:ea typeface="Comfortaa"/>
              <a:cs typeface="Comfortaa"/>
              <a:sym typeface="Comfortaa"/>
            </a:endParaRPr>
          </a:p>
        </p:txBody>
      </p:sp>
      <p:sp>
        <p:nvSpPr>
          <p:cNvPr id="114" name="Google Shape;114;p24"/>
          <p:cNvSpPr txBox="1">
            <a:spLocks noGrp="1"/>
          </p:cNvSpPr>
          <p:nvPr>
            <p:ph type="ctrTitle"/>
          </p:nvPr>
        </p:nvSpPr>
        <p:spPr>
          <a:xfrm flipH="1">
            <a:off x="3192600" y="1418375"/>
            <a:ext cx="815400" cy="3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omfortaa"/>
                <a:ea typeface="Comfortaa"/>
                <a:cs typeface="Comfortaa"/>
                <a:sym typeface="Comfortaa"/>
              </a:rPr>
              <a:t>54%</a:t>
            </a:r>
            <a:endParaRPr sz="2000">
              <a:solidFill>
                <a:srgbClr val="FFFFFF"/>
              </a:solidFill>
              <a:latin typeface="Comfortaa"/>
              <a:ea typeface="Comfortaa"/>
              <a:cs typeface="Comfortaa"/>
              <a:sym typeface="Comfortaa"/>
            </a:endParaRPr>
          </a:p>
        </p:txBody>
      </p:sp>
      <p:sp>
        <p:nvSpPr>
          <p:cNvPr id="115" name="Google Shape;115;p24"/>
          <p:cNvSpPr txBox="1">
            <a:spLocks noGrp="1"/>
          </p:cNvSpPr>
          <p:nvPr>
            <p:ph type="ctrTitle"/>
          </p:nvPr>
        </p:nvSpPr>
        <p:spPr>
          <a:xfrm flipH="1">
            <a:off x="5130875" y="4179475"/>
            <a:ext cx="815400" cy="3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omfortaa"/>
                <a:ea typeface="Comfortaa"/>
                <a:cs typeface="Comfortaa"/>
                <a:sym typeface="Comfortaa"/>
              </a:rPr>
              <a:t>2018</a:t>
            </a:r>
            <a:endParaRPr sz="2000">
              <a:solidFill>
                <a:srgbClr val="FFFFFF"/>
              </a:solidFill>
              <a:latin typeface="Comfortaa"/>
              <a:ea typeface="Comfortaa"/>
              <a:cs typeface="Comfortaa"/>
              <a:sym typeface="Comfortaa"/>
            </a:endParaRPr>
          </a:p>
        </p:txBody>
      </p:sp>
      <p:sp>
        <p:nvSpPr>
          <p:cNvPr id="116" name="Google Shape;116;p24"/>
          <p:cNvSpPr txBox="1">
            <a:spLocks noGrp="1"/>
          </p:cNvSpPr>
          <p:nvPr>
            <p:ph type="ctrTitle"/>
          </p:nvPr>
        </p:nvSpPr>
        <p:spPr>
          <a:xfrm flipH="1">
            <a:off x="3192600" y="4179475"/>
            <a:ext cx="815400" cy="3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Comfortaa"/>
                <a:ea typeface="Comfortaa"/>
                <a:cs typeface="Comfortaa"/>
                <a:sym typeface="Comfortaa"/>
              </a:rPr>
              <a:t>2005</a:t>
            </a:r>
            <a:endParaRPr sz="2000">
              <a:solidFill>
                <a:srgbClr val="FFFFFF"/>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5"/>
          <p:cNvSpPr txBox="1"/>
          <p:nvPr/>
        </p:nvSpPr>
        <p:spPr>
          <a:xfrm>
            <a:off x="778225" y="792606"/>
            <a:ext cx="2960700" cy="79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Comfortaa"/>
                <a:ea typeface="Comfortaa"/>
                <a:cs typeface="Comfortaa"/>
                <a:sym typeface="Comfortaa"/>
              </a:rPr>
              <a:t>Increasing decentralization</a:t>
            </a:r>
            <a:endParaRPr sz="1600" b="1">
              <a:solidFill>
                <a:srgbClr val="FFFFFF"/>
              </a:solidFill>
              <a:latin typeface="Comfortaa"/>
              <a:ea typeface="Comfortaa"/>
              <a:cs typeface="Comfortaa"/>
              <a:sym typeface="Comfortaa"/>
            </a:endParaRPr>
          </a:p>
        </p:txBody>
      </p:sp>
      <p:cxnSp>
        <p:nvCxnSpPr>
          <p:cNvPr id="122" name="Google Shape;122;p25"/>
          <p:cNvCxnSpPr>
            <a:stCxn id="123" idx="0"/>
            <a:endCxn id="124" idx="2"/>
          </p:cNvCxnSpPr>
          <p:nvPr/>
        </p:nvCxnSpPr>
        <p:spPr>
          <a:xfrm rot="10800000" flipH="1">
            <a:off x="1194463" y="3199500"/>
            <a:ext cx="599700" cy="748800"/>
          </a:xfrm>
          <a:prstGeom prst="straightConnector1">
            <a:avLst/>
          </a:prstGeom>
          <a:noFill/>
          <a:ln w="38100" cap="flat" cmpd="sng">
            <a:solidFill>
              <a:schemeClr val="dk2"/>
            </a:solidFill>
            <a:prstDash val="solid"/>
            <a:round/>
            <a:headEnd type="none" w="med" len="med"/>
            <a:tailEnd type="triangle" w="med" len="med"/>
          </a:ln>
        </p:spPr>
      </p:cxnSp>
      <p:sp>
        <p:nvSpPr>
          <p:cNvPr id="125" name="Google Shape;125;p25"/>
          <p:cNvSpPr/>
          <p:nvPr/>
        </p:nvSpPr>
        <p:spPr>
          <a:xfrm>
            <a:off x="4891750" y="3648925"/>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5"/>
          <p:cNvSpPr/>
          <p:nvPr/>
        </p:nvSpPr>
        <p:spPr>
          <a:xfrm>
            <a:off x="6426375" y="633213"/>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1973713" y="3948300"/>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 name="Google Shape;128;p25"/>
          <p:cNvCxnSpPr>
            <a:stCxn id="127" idx="0"/>
            <a:endCxn id="124" idx="2"/>
          </p:cNvCxnSpPr>
          <p:nvPr/>
        </p:nvCxnSpPr>
        <p:spPr>
          <a:xfrm rot="10800000">
            <a:off x="1794163" y="3199500"/>
            <a:ext cx="595800" cy="748800"/>
          </a:xfrm>
          <a:prstGeom prst="straightConnector1">
            <a:avLst/>
          </a:prstGeom>
          <a:noFill/>
          <a:ln w="38100" cap="flat" cmpd="sng">
            <a:solidFill>
              <a:schemeClr val="dk2"/>
            </a:solidFill>
            <a:prstDash val="solid"/>
            <a:round/>
            <a:headEnd type="none" w="med" len="med"/>
            <a:tailEnd type="triangle" w="med" len="med"/>
          </a:ln>
        </p:spPr>
      </p:cxnSp>
      <p:sp>
        <p:nvSpPr>
          <p:cNvPr id="129" name="Google Shape;129;p25"/>
          <p:cNvSpPr/>
          <p:nvPr/>
        </p:nvSpPr>
        <p:spPr>
          <a:xfrm>
            <a:off x="4891738" y="1126813"/>
            <a:ext cx="832500" cy="7968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p:nvPr/>
        </p:nvSpPr>
        <p:spPr>
          <a:xfrm>
            <a:off x="7776450" y="1126825"/>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5"/>
          <p:cNvSpPr/>
          <p:nvPr/>
        </p:nvSpPr>
        <p:spPr>
          <a:xfrm>
            <a:off x="8101850" y="2362638"/>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5"/>
          <p:cNvSpPr/>
          <p:nvPr/>
        </p:nvSpPr>
        <p:spPr>
          <a:xfrm>
            <a:off x="4623550" y="2362650"/>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5"/>
          <p:cNvSpPr/>
          <p:nvPr/>
        </p:nvSpPr>
        <p:spPr>
          <a:xfrm>
            <a:off x="7809775" y="3598463"/>
            <a:ext cx="832500" cy="7968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25"/>
          <p:cNvPicPr preferRelativeResize="0"/>
          <p:nvPr/>
        </p:nvPicPr>
        <p:blipFill>
          <a:blip r:embed="rId3">
            <a:alphaModFix/>
          </a:blip>
          <a:stretch>
            <a:fillRect/>
          </a:stretch>
        </p:blipFill>
        <p:spPr>
          <a:xfrm>
            <a:off x="1049486" y="1712925"/>
            <a:ext cx="1489122" cy="1486652"/>
          </a:xfrm>
          <a:prstGeom prst="rect">
            <a:avLst/>
          </a:prstGeom>
          <a:noFill/>
          <a:ln>
            <a:noFill/>
          </a:ln>
          <a:effectLst>
            <a:outerShdw blurRad="57150" dist="19050" dir="5400000" algn="bl" rotWithShape="0">
              <a:srgbClr val="000000">
                <a:alpha val="50000"/>
              </a:srgbClr>
            </a:outerShdw>
          </a:effectLst>
        </p:spPr>
      </p:pic>
      <p:pic>
        <p:nvPicPr>
          <p:cNvPr id="134" name="Google Shape;134;p25"/>
          <p:cNvPicPr preferRelativeResize="0"/>
          <p:nvPr/>
        </p:nvPicPr>
        <p:blipFill>
          <a:blip r:embed="rId3">
            <a:alphaModFix/>
          </a:blip>
          <a:stretch>
            <a:fillRect/>
          </a:stretch>
        </p:blipFill>
        <p:spPr>
          <a:xfrm>
            <a:off x="7776443" y="3548050"/>
            <a:ext cx="899160" cy="897673"/>
          </a:xfrm>
          <a:prstGeom prst="rect">
            <a:avLst/>
          </a:prstGeom>
          <a:noFill/>
          <a:ln>
            <a:noFill/>
          </a:ln>
          <a:effectLst>
            <a:outerShdw blurRad="57150" dist="19050" dir="5400000" algn="bl" rotWithShape="0">
              <a:srgbClr val="000000">
                <a:alpha val="50000"/>
              </a:srgbClr>
            </a:outerShdw>
          </a:effectLst>
        </p:spPr>
      </p:pic>
      <p:sp>
        <p:nvSpPr>
          <p:cNvPr id="135" name="Google Shape;135;p25"/>
          <p:cNvSpPr txBox="1">
            <a:spLocks noGrp="1"/>
          </p:cNvSpPr>
          <p:nvPr>
            <p:ph type="ctrTitle"/>
          </p:nvPr>
        </p:nvSpPr>
        <p:spPr>
          <a:xfrm>
            <a:off x="1046588" y="44766"/>
            <a:ext cx="1494900" cy="4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Then</a:t>
            </a:r>
            <a:endParaRPr sz="2400" b="1">
              <a:solidFill>
                <a:srgbClr val="073763"/>
              </a:solidFill>
              <a:latin typeface="Comfortaa"/>
              <a:ea typeface="Comfortaa"/>
              <a:cs typeface="Comfortaa"/>
              <a:sym typeface="Comfortaa"/>
            </a:endParaRPr>
          </a:p>
        </p:txBody>
      </p:sp>
      <p:sp>
        <p:nvSpPr>
          <p:cNvPr id="136" name="Google Shape;136;p25"/>
          <p:cNvSpPr txBox="1">
            <a:spLocks noGrp="1"/>
          </p:cNvSpPr>
          <p:nvPr>
            <p:ph type="ctrTitle"/>
          </p:nvPr>
        </p:nvSpPr>
        <p:spPr>
          <a:xfrm>
            <a:off x="6095175" y="44766"/>
            <a:ext cx="1494900" cy="4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073763"/>
                </a:solidFill>
                <a:latin typeface="Comfortaa"/>
                <a:ea typeface="Comfortaa"/>
                <a:cs typeface="Comfortaa"/>
                <a:sym typeface="Comfortaa"/>
              </a:rPr>
              <a:t>Now</a:t>
            </a:r>
            <a:endParaRPr sz="2400" b="1">
              <a:solidFill>
                <a:srgbClr val="073763"/>
              </a:solidFill>
              <a:latin typeface="Comfortaa"/>
              <a:ea typeface="Comfortaa"/>
              <a:cs typeface="Comfortaa"/>
              <a:sym typeface="Comfortaa"/>
            </a:endParaRPr>
          </a:p>
        </p:txBody>
      </p:sp>
      <p:sp>
        <p:nvSpPr>
          <p:cNvPr id="123" name="Google Shape;123;p25"/>
          <p:cNvSpPr/>
          <p:nvPr/>
        </p:nvSpPr>
        <p:spPr>
          <a:xfrm>
            <a:off x="778213" y="3948300"/>
            <a:ext cx="832500" cy="7968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5"/>
          <p:cNvSpPr/>
          <p:nvPr/>
        </p:nvSpPr>
        <p:spPr>
          <a:xfrm>
            <a:off x="6473938" y="4212063"/>
            <a:ext cx="832500" cy="7968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 name="Google Shape;138;p25"/>
          <p:cNvCxnSpPr>
            <a:stCxn id="132" idx="6"/>
            <a:endCxn id="130" idx="2"/>
          </p:cNvCxnSpPr>
          <p:nvPr/>
        </p:nvCxnSpPr>
        <p:spPr>
          <a:xfrm rot="10800000" flipH="1">
            <a:off x="5456050" y="1525350"/>
            <a:ext cx="2320500" cy="1235700"/>
          </a:xfrm>
          <a:prstGeom prst="straightConnector1">
            <a:avLst/>
          </a:prstGeom>
          <a:noFill/>
          <a:ln w="38100" cap="flat" cmpd="sng">
            <a:solidFill>
              <a:schemeClr val="dk2"/>
            </a:solidFill>
            <a:prstDash val="solid"/>
            <a:round/>
            <a:headEnd type="none" w="med" len="med"/>
            <a:tailEnd type="triangle" w="med" len="med"/>
          </a:ln>
        </p:spPr>
      </p:cxnSp>
      <p:cxnSp>
        <p:nvCxnSpPr>
          <p:cNvPr id="139" name="Google Shape;139;p25"/>
          <p:cNvCxnSpPr>
            <a:stCxn id="125" idx="6"/>
            <a:endCxn id="131" idx="2"/>
          </p:cNvCxnSpPr>
          <p:nvPr/>
        </p:nvCxnSpPr>
        <p:spPr>
          <a:xfrm rot="10800000" flipH="1">
            <a:off x="5724250" y="2760925"/>
            <a:ext cx="2377500" cy="1286400"/>
          </a:xfrm>
          <a:prstGeom prst="straightConnector1">
            <a:avLst/>
          </a:prstGeom>
          <a:noFill/>
          <a:ln w="38100" cap="flat" cmpd="sng">
            <a:solidFill>
              <a:schemeClr val="dk2"/>
            </a:solidFill>
            <a:prstDash val="solid"/>
            <a:round/>
            <a:headEnd type="none" w="med" len="med"/>
            <a:tailEnd type="triangle" w="med" len="med"/>
          </a:ln>
        </p:spPr>
      </p:cxnSp>
      <p:cxnSp>
        <p:nvCxnSpPr>
          <p:cNvPr id="140" name="Google Shape;140;p25"/>
          <p:cNvCxnSpPr>
            <a:stCxn id="132" idx="4"/>
            <a:endCxn id="125" idx="0"/>
          </p:cNvCxnSpPr>
          <p:nvPr/>
        </p:nvCxnSpPr>
        <p:spPr>
          <a:xfrm>
            <a:off x="5039800" y="3159450"/>
            <a:ext cx="268200" cy="489600"/>
          </a:xfrm>
          <a:prstGeom prst="straightConnector1">
            <a:avLst/>
          </a:prstGeom>
          <a:noFill/>
          <a:ln w="38100" cap="flat" cmpd="sng">
            <a:solidFill>
              <a:schemeClr val="dk2"/>
            </a:solidFill>
            <a:prstDash val="solid"/>
            <a:round/>
            <a:headEnd type="none" w="med" len="med"/>
            <a:tailEnd type="triangle" w="med" len="med"/>
          </a:ln>
        </p:spPr>
      </p:cxnSp>
      <p:cxnSp>
        <p:nvCxnSpPr>
          <p:cNvPr id="141" name="Google Shape;141;p25"/>
          <p:cNvCxnSpPr>
            <a:stCxn id="132" idx="0"/>
            <a:endCxn id="129" idx="4"/>
          </p:cNvCxnSpPr>
          <p:nvPr/>
        </p:nvCxnSpPr>
        <p:spPr>
          <a:xfrm rot="10800000" flipH="1">
            <a:off x="5039800" y="1923750"/>
            <a:ext cx="268200" cy="438900"/>
          </a:xfrm>
          <a:prstGeom prst="straightConnector1">
            <a:avLst/>
          </a:prstGeom>
          <a:noFill/>
          <a:ln w="38100" cap="flat" cmpd="sng">
            <a:solidFill>
              <a:schemeClr val="dk2"/>
            </a:solidFill>
            <a:prstDash val="solid"/>
            <a:round/>
            <a:headEnd type="none" w="med" len="med"/>
            <a:tailEnd type="triangle" w="med" len="med"/>
          </a:ln>
        </p:spPr>
      </p:cxnSp>
      <p:cxnSp>
        <p:nvCxnSpPr>
          <p:cNvPr id="142" name="Google Shape;142;p25"/>
          <p:cNvCxnSpPr>
            <a:stCxn id="132" idx="6"/>
            <a:endCxn id="137" idx="0"/>
          </p:cNvCxnSpPr>
          <p:nvPr/>
        </p:nvCxnSpPr>
        <p:spPr>
          <a:xfrm>
            <a:off x="5456050" y="2761050"/>
            <a:ext cx="1434000" cy="1451100"/>
          </a:xfrm>
          <a:prstGeom prst="straightConnector1">
            <a:avLst/>
          </a:prstGeom>
          <a:noFill/>
          <a:ln w="38100" cap="flat" cmpd="sng">
            <a:solidFill>
              <a:schemeClr val="dk2"/>
            </a:solidFill>
            <a:prstDash val="solid"/>
            <a:round/>
            <a:headEnd type="none" w="med" len="med"/>
            <a:tailEnd type="triangle" w="med" len="med"/>
          </a:ln>
        </p:spPr>
      </p:cxnSp>
      <p:cxnSp>
        <p:nvCxnSpPr>
          <p:cNvPr id="143" name="Google Shape;143;p25"/>
          <p:cNvCxnSpPr>
            <a:stCxn id="131" idx="2"/>
            <a:endCxn id="126" idx="4"/>
          </p:cNvCxnSpPr>
          <p:nvPr/>
        </p:nvCxnSpPr>
        <p:spPr>
          <a:xfrm rot="10800000">
            <a:off x="6842750" y="1429938"/>
            <a:ext cx="1259100" cy="1331100"/>
          </a:xfrm>
          <a:prstGeom prst="straightConnector1">
            <a:avLst/>
          </a:prstGeom>
          <a:noFill/>
          <a:ln w="38100" cap="flat" cmpd="sng">
            <a:solidFill>
              <a:schemeClr val="dk2"/>
            </a:solidFill>
            <a:prstDash val="solid"/>
            <a:round/>
            <a:headEnd type="none" w="med" len="med"/>
            <a:tailEnd type="triangle" w="med" len="med"/>
          </a:ln>
        </p:spPr>
      </p:cxnSp>
      <p:cxnSp>
        <p:nvCxnSpPr>
          <p:cNvPr id="144" name="Google Shape;144;p25"/>
          <p:cNvCxnSpPr>
            <a:stCxn id="132" idx="6"/>
            <a:endCxn id="134" idx="1"/>
          </p:cNvCxnSpPr>
          <p:nvPr/>
        </p:nvCxnSpPr>
        <p:spPr>
          <a:xfrm>
            <a:off x="5456050" y="2761050"/>
            <a:ext cx="2320500" cy="1235700"/>
          </a:xfrm>
          <a:prstGeom prst="straightConnector1">
            <a:avLst/>
          </a:prstGeom>
          <a:noFill/>
          <a:ln w="38100" cap="flat" cmpd="sng">
            <a:solidFill>
              <a:schemeClr val="dk2"/>
            </a:solidFill>
            <a:prstDash val="solid"/>
            <a:round/>
            <a:headEnd type="none" w="med" len="med"/>
            <a:tailEnd type="triangle" w="med" len="med"/>
          </a:ln>
        </p:spPr>
      </p:cxnSp>
      <p:cxnSp>
        <p:nvCxnSpPr>
          <p:cNvPr id="145" name="Google Shape;145;p25"/>
          <p:cNvCxnSpPr>
            <a:stCxn id="130" idx="2"/>
            <a:endCxn id="134" idx="1"/>
          </p:cNvCxnSpPr>
          <p:nvPr/>
        </p:nvCxnSpPr>
        <p:spPr>
          <a:xfrm>
            <a:off x="7776450" y="1525225"/>
            <a:ext cx="0" cy="2471700"/>
          </a:xfrm>
          <a:prstGeom prst="straightConnector1">
            <a:avLst/>
          </a:prstGeom>
          <a:noFill/>
          <a:ln w="38100" cap="flat" cmpd="sng">
            <a:solidFill>
              <a:schemeClr val="dk2"/>
            </a:solidFill>
            <a:prstDash val="solid"/>
            <a:round/>
            <a:headEnd type="none" w="med" len="med"/>
            <a:tailEnd type="triangle" w="med" len="med"/>
          </a:ln>
        </p:spPr>
      </p:cxnSp>
      <p:cxnSp>
        <p:nvCxnSpPr>
          <p:cNvPr id="146" name="Google Shape;146;p25"/>
          <p:cNvCxnSpPr>
            <a:stCxn id="131" idx="2"/>
            <a:endCxn id="134" idx="1"/>
          </p:cNvCxnSpPr>
          <p:nvPr/>
        </p:nvCxnSpPr>
        <p:spPr>
          <a:xfrm flipH="1">
            <a:off x="7776350" y="2761038"/>
            <a:ext cx="325500" cy="1235700"/>
          </a:xfrm>
          <a:prstGeom prst="straightConnector1">
            <a:avLst/>
          </a:prstGeom>
          <a:noFill/>
          <a:ln w="38100" cap="flat" cmpd="sng">
            <a:solidFill>
              <a:schemeClr val="dk2"/>
            </a:solidFill>
            <a:prstDash val="solid"/>
            <a:round/>
            <a:headEnd type="none" w="med" len="med"/>
            <a:tailEnd type="triangle" w="med" len="med"/>
          </a:ln>
        </p:spPr>
      </p:cxnSp>
      <p:cxnSp>
        <p:nvCxnSpPr>
          <p:cNvPr id="147" name="Google Shape;147;p25"/>
          <p:cNvCxnSpPr>
            <a:stCxn id="126" idx="4"/>
            <a:endCxn id="137" idx="0"/>
          </p:cNvCxnSpPr>
          <p:nvPr/>
        </p:nvCxnSpPr>
        <p:spPr>
          <a:xfrm>
            <a:off x="6842625" y="1430013"/>
            <a:ext cx="47700" cy="2782200"/>
          </a:xfrm>
          <a:prstGeom prst="straightConnector1">
            <a:avLst/>
          </a:prstGeom>
          <a:noFill/>
          <a:ln w="38100" cap="flat" cmpd="sng">
            <a:solidFill>
              <a:schemeClr val="dk2"/>
            </a:solidFill>
            <a:prstDash val="solid"/>
            <a:round/>
            <a:headEnd type="none" w="med" len="med"/>
            <a:tailEnd type="triangle" w="med" len="med"/>
          </a:ln>
        </p:spPr>
      </p:cxnSp>
      <p:cxnSp>
        <p:nvCxnSpPr>
          <p:cNvPr id="148" name="Google Shape;148;p25"/>
          <p:cNvCxnSpPr>
            <a:stCxn id="126" idx="2"/>
            <a:endCxn id="129" idx="6"/>
          </p:cNvCxnSpPr>
          <p:nvPr/>
        </p:nvCxnSpPr>
        <p:spPr>
          <a:xfrm flipH="1">
            <a:off x="5724375" y="1031613"/>
            <a:ext cx="702000" cy="493500"/>
          </a:xfrm>
          <a:prstGeom prst="straightConnector1">
            <a:avLst/>
          </a:prstGeom>
          <a:noFill/>
          <a:ln w="38100" cap="flat" cmpd="sng">
            <a:solidFill>
              <a:schemeClr val="dk2"/>
            </a:solidFill>
            <a:prstDash val="solid"/>
            <a:round/>
            <a:headEnd type="none" w="med" len="med"/>
            <a:tailEnd type="triangle" w="med" len="med"/>
          </a:ln>
        </p:spPr>
      </p:cxnSp>
      <p:cxnSp>
        <p:nvCxnSpPr>
          <p:cNvPr id="149" name="Google Shape;149;p25"/>
          <p:cNvCxnSpPr>
            <a:stCxn id="126" idx="6"/>
            <a:endCxn id="130" idx="2"/>
          </p:cNvCxnSpPr>
          <p:nvPr/>
        </p:nvCxnSpPr>
        <p:spPr>
          <a:xfrm>
            <a:off x="7258875" y="1031613"/>
            <a:ext cx="517500" cy="493500"/>
          </a:xfrm>
          <a:prstGeom prst="straightConnector1">
            <a:avLst/>
          </a:prstGeom>
          <a:noFill/>
          <a:ln w="38100" cap="flat" cmpd="sng">
            <a:solidFill>
              <a:schemeClr val="dk2"/>
            </a:solidFill>
            <a:prstDash val="solid"/>
            <a:round/>
            <a:headEnd type="none" w="med" len="med"/>
            <a:tailEnd type="triangle" w="med" len="med"/>
          </a:ln>
        </p:spPr>
      </p:cxnSp>
      <p:cxnSp>
        <p:nvCxnSpPr>
          <p:cNvPr id="150" name="Google Shape;150;p25"/>
          <p:cNvCxnSpPr>
            <a:stCxn id="130" idx="4"/>
            <a:endCxn id="131" idx="0"/>
          </p:cNvCxnSpPr>
          <p:nvPr/>
        </p:nvCxnSpPr>
        <p:spPr>
          <a:xfrm>
            <a:off x="8192700" y="1923625"/>
            <a:ext cx="325500" cy="438900"/>
          </a:xfrm>
          <a:prstGeom prst="straightConnector1">
            <a:avLst/>
          </a:prstGeom>
          <a:noFill/>
          <a:ln w="38100" cap="flat" cmpd="sng">
            <a:solidFill>
              <a:schemeClr val="dk2"/>
            </a:solidFill>
            <a:prstDash val="solid"/>
            <a:round/>
            <a:headEnd type="none" w="med" len="med"/>
            <a:tailEnd type="triangle" w="med" len="med"/>
          </a:ln>
        </p:spPr>
      </p:cxnSp>
      <p:cxnSp>
        <p:nvCxnSpPr>
          <p:cNvPr id="151" name="Google Shape;151;p25"/>
          <p:cNvCxnSpPr>
            <a:stCxn id="131" idx="4"/>
            <a:endCxn id="134" idx="0"/>
          </p:cNvCxnSpPr>
          <p:nvPr/>
        </p:nvCxnSpPr>
        <p:spPr>
          <a:xfrm flipH="1">
            <a:off x="8225900" y="3159438"/>
            <a:ext cx="292200" cy="388500"/>
          </a:xfrm>
          <a:prstGeom prst="straightConnector1">
            <a:avLst/>
          </a:prstGeom>
          <a:noFill/>
          <a:ln w="38100" cap="flat" cmpd="sng">
            <a:solidFill>
              <a:schemeClr val="dk2"/>
            </a:solidFill>
            <a:prstDash val="solid"/>
            <a:round/>
            <a:headEnd type="none" w="med" len="med"/>
            <a:tailEnd type="triangle" w="med" len="med"/>
          </a:ln>
        </p:spPr>
      </p:cxnSp>
      <p:cxnSp>
        <p:nvCxnSpPr>
          <p:cNvPr id="152" name="Google Shape;152;p25"/>
          <p:cNvCxnSpPr>
            <a:stCxn id="125" idx="6"/>
            <a:endCxn id="134" idx="1"/>
          </p:cNvCxnSpPr>
          <p:nvPr/>
        </p:nvCxnSpPr>
        <p:spPr>
          <a:xfrm rot="10800000" flipH="1">
            <a:off x="5724250" y="3996925"/>
            <a:ext cx="2052300" cy="50400"/>
          </a:xfrm>
          <a:prstGeom prst="straightConnector1">
            <a:avLst/>
          </a:prstGeom>
          <a:noFill/>
          <a:ln w="38100" cap="flat" cmpd="sng">
            <a:solidFill>
              <a:schemeClr val="dk2"/>
            </a:solidFill>
            <a:prstDash val="solid"/>
            <a:round/>
            <a:headEnd type="none" w="med" len="med"/>
            <a:tailEnd type="triangle" w="med" len="med"/>
          </a:ln>
        </p:spPr>
      </p:cxnSp>
      <p:cxnSp>
        <p:nvCxnSpPr>
          <p:cNvPr id="153" name="Google Shape;153;p25"/>
          <p:cNvCxnSpPr>
            <a:stCxn id="125" idx="6"/>
            <a:endCxn id="126" idx="4"/>
          </p:cNvCxnSpPr>
          <p:nvPr/>
        </p:nvCxnSpPr>
        <p:spPr>
          <a:xfrm rot="10800000" flipH="1">
            <a:off x="5724250" y="1430125"/>
            <a:ext cx="1118400" cy="2617200"/>
          </a:xfrm>
          <a:prstGeom prst="straightConnector1">
            <a:avLst/>
          </a:prstGeom>
          <a:noFill/>
          <a:ln w="38100" cap="flat" cmpd="sng">
            <a:solidFill>
              <a:schemeClr val="dk2"/>
            </a:solidFill>
            <a:prstDash val="solid"/>
            <a:round/>
            <a:headEnd type="none" w="med" len="med"/>
            <a:tailEnd type="triangle" w="med" len="med"/>
          </a:ln>
        </p:spPr>
      </p:cxnSp>
      <p:cxnSp>
        <p:nvCxnSpPr>
          <p:cNvPr id="154" name="Google Shape;154;p25"/>
          <p:cNvCxnSpPr>
            <a:stCxn id="131" idx="2"/>
            <a:endCxn id="129" idx="5"/>
          </p:cNvCxnSpPr>
          <p:nvPr/>
        </p:nvCxnSpPr>
        <p:spPr>
          <a:xfrm rot="10800000">
            <a:off x="5602250" y="1807038"/>
            <a:ext cx="2499600" cy="954000"/>
          </a:xfrm>
          <a:prstGeom prst="straightConnector1">
            <a:avLst/>
          </a:prstGeom>
          <a:noFill/>
          <a:ln w="38100" cap="flat" cmpd="sng">
            <a:solidFill>
              <a:schemeClr val="dk2"/>
            </a:solidFill>
            <a:prstDash val="solid"/>
            <a:round/>
            <a:headEnd type="none" w="med" len="med"/>
            <a:tailEnd type="triangle" w="med" len="med"/>
          </a:ln>
        </p:spPr>
      </p:cxnSp>
      <p:cxnSp>
        <p:nvCxnSpPr>
          <p:cNvPr id="155" name="Google Shape;155;p25"/>
          <p:cNvCxnSpPr>
            <a:stCxn id="125" idx="6"/>
            <a:endCxn id="137" idx="2"/>
          </p:cNvCxnSpPr>
          <p:nvPr/>
        </p:nvCxnSpPr>
        <p:spPr>
          <a:xfrm>
            <a:off x="5724250" y="4047325"/>
            <a:ext cx="749700" cy="563100"/>
          </a:xfrm>
          <a:prstGeom prst="straightConnector1">
            <a:avLst/>
          </a:prstGeom>
          <a:noFill/>
          <a:ln w="38100" cap="flat" cmpd="sng">
            <a:solidFill>
              <a:schemeClr val="dk2"/>
            </a:solidFill>
            <a:prstDash val="solid"/>
            <a:round/>
            <a:headEnd type="none" w="med" len="med"/>
            <a:tailEnd type="triangle" w="med" len="med"/>
          </a:ln>
        </p:spPr>
      </p:cxnSp>
      <p:cxnSp>
        <p:nvCxnSpPr>
          <p:cNvPr id="156" name="Google Shape;156;p25"/>
          <p:cNvCxnSpPr>
            <a:stCxn id="132" idx="6"/>
            <a:endCxn id="131" idx="2"/>
          </p:cNvCxnSpPr>
          <p:nvPr/>
        </p:nvCxnSpPr>
        <p:spPr>
          <a:xfrm>
            <a:off x="5456050" y="2761050"/>
            <a:ext cx="2645700" cy="0"/>
          </a:xfrm>
          <a:prstGeom prst="straightConnector1">
            <a:avLst/>
          </a:prstGeom>
          <a:noFill/>
          <a:ln w="38100" cap="flat" cmpd="sng">
            <a:solidFill>
              <a:schemeClr val="dk2"/>
            </a:solidFill>
            <a:prstDash val="solid"/>
            <a:round/>
            <a:headEnd type="none" w="med" len="med"/>
            <a:tailEnd type="triangle" w="med" len="med"/>
          </a:ln>
        </p:spPr>
      </p:cxnSp>
      <p:cxnSp>
        <p:nvCxnSpPr>
          <p:cNvPr id="157" name="Google Shape;157;p25"/>
          <p:cNvCxnSpPr>
            <a:stCxn id="131" idx="0"/>
            <a:endCxn id="130" idx="4"/>
          </p:cNvCxnSpPr>
          <p:nvPr/>
        </p:nvCxnSpPr>
        <p:spPr>
          <a:xfrm rot="10800000">
            <a:off x="8192600" y="1923738"/>
            <a:ext cx="325500" cy="438900"/>
          </a:xfrm>
          <a:prstGeom prst="straightConnector1">
            <a:avLst/>
          </a:prstGeom>
          <a:noFill/>
          <a:ln w="38100" cap="flat" cmpd="sng">
            <a:solidFill>
              <a:schemeClr val="dk2"/>
            </a:solidFill>
            <a:prstDash val="solid"/>
            <a:round/>
            <a:headEnd type="none" w="med" len="med"/>
            <a:tailEnd type="triangle" w="med" len="med"/>
          </a:ln>
        </p:spPr>
      </p:cxnSp>
      <p:cxnSp>
        <p:nvCxnSpPr>
          <p:cNvPr id="158" name="Google Shape;158;p25"/>
          <p:cNvCxnSpPr>
            <a:stCxn id="130" idx="2"/>
            <a:endCxn id="132" idx="6"/>
          </p:cNvCxnSpPr>
          <p:nvPr/>
        </p:nvCxnSpPr>
        <p:spPr>
          <a:xfrm flipH="1">
            <a:off x="5455950" y="1525225"/>
            <a:ext cx="2320500" cy="12357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cxnSp>
        <p:nvCxnSpPr>
          <p:cNvPr id="163" name="Google Shape;163;p26"/>
          <p:cNvCxnSpPr>
            <a:stCxn id="164" idx="0"/>
            <a:endCxn id="165" idx="0"/>
          </p:cNvCxnSpPr>
          <p:nvPr/>
        </p:nvCxnSpPr>
        <p:spPr>
          <a:xfrm flipH="1">
            <a:off x="4572000" y="145350"/>
            <a:ext cx="26700" cy="3013200"/>
          </a:xfrm>
          <a:prstGeom prst="straightConnector1">
            <a:avLst/>
          </a:prstGeom>
          <a:noFill/>
          <a:ln w="28575" cap="flat" cmpd="sng">
            <a:solidFill>
              <a:srgbClr val="000000"/>
            </a:solidFill>
            <a:prstDash val="solid"/>
            <a:round/>
            <a:headEnd type="none" w="med" len="med"/>
            <a:tailEnd type="none" w="med" len="med"/>
          </a:ln>
        </p:spPr>
      </p:cxnSp>
      <p:sp>
        <p:nvSpPr>
          <p:cNvPr id="164" name="Google Shape;164;p26"/>
          <p:cNvSpPr/>
          <p:nvPr/>
        </p:nvSpPr>
        <p:spPr>
          <a:xfrm>
            <a:off x="3355800" y="145350"/>
            <a:ext cx="2485800" cy="2582700"/>
          </a:xfrm>
          <a:prstGeom prst="ellipse">
            <a:avLst/>
          </a:prstGeom>
          <a:gradFill>
            <a:gsLst>
              <a:gs pos="0">
                <a:srgbClr val="1077D2"/>
              </a:gs>
              <a:gs pos="100000">
                <a:srgbClr val="09315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2500" b="1">
                <a:solidFill>
                  <a:srgbClr val="F3F3F3"/>
                </a:solidFill>
                <a:latin typeface="Comfortaa"/>
                <a:ea typeface="Comfortaa"/>
                <a:cs typeface="Comfortaa"/>
                <a:sym typeface="Comfortaa"/>
              </a:rPr>
              <a:t>Challenge</a:t>
            </a:r>
            <a:endParaRPr sz="2500" b="1">
              <a:solidFill>
                <a:srgbClr val="F3F3F3"/>
              </a:solidFill>
              <a:latin typeface="Comfortaa"/>
              <a:ea typeface="Comfortaa"/>
              <a:cs typeface="Comfortaa"/>
              <a:sym typeface="Comfortaa"/>
            </a:endParaRPr>
          </a:p>
        </p:txBody>
      </p:sp>
      <p:cxnSp>
        <p:nvCxnSpPr>
          <p:cNvPr id="166" name="Google Shape;166;p26"/>
          <p:cNvCxnSpPr>
            <a:stCxn id="164" idx="3"/>
            <a:endCxn id="167" idx="7"/>
          </p:cNvCxnSpPr>
          <p:nvPr/>
        </p:nvCxnSpPr>
        <p:spPr>
          <a:xfrm flipH="1">
            <a:off x="2628137" y="2349822"/>
            <a:ext cx="1091700" cy="644700"/>
          </a:xfrm>
          <a:prstGeom prst="straightConnector1">
            <a:avLst/>
          </a:prstGeom>
          <a:noFill/>
          <a:ln w="28575" cap="flat" cmpd="sng">
            <a:solidFill>
              <a:srgbClr val="000000"/>
            </a:solidFill>
            <a:prstDash val="solid"/>
            <a:round/>
            <a:headEnd type="none" w="med" len="med"/>
            <a:tailEnd type="none" w="med" len="med"/>
          </a:ln>
        </p:spPr>
      </p:cxnSp>
      <p:cxnSp>
        <p:nvCxnSpPr>
          <p:cNvPr id="168" name="Google Shape;168;p26"/>
          <p:cNvCxnSpPr>
            <a:stCxn id="164" idx="5"/>
            <a:endCxn id="169" idx="1"/>
          </p:cNvCxnSpPr>
          <p:nvPr/>
        </p:nvCxnSpPr>
        <p:spPr>
          <a:xfrm>
            <a:off x="5477563" y="2349822"/>
            <a:ext cx="1038300" cy="636300"/>
          </a:xfrm>
          <a:prstGeom prst="straightConnector1">
            <a:avLst/>
          </a:prstGeom>
          <a:noFill/>
          <a:ln w="28575" cap="flat" cmpd="sng">
            <a:solidFill>
              <a:srgbClr val="000000"/>
            </a:solidFill>
            <a:prstDash val="solid"/>
            <a:round/>
            <a:headEnd type="none" w="med" len="med"/>
            <a:tailEnd type="none" w="med" len="med"/>
          </a:ln>
        </p:spPr>
      </p:cxnSp>
      <p:sp>
        <p:nvSpPr>
          <p:cNvPr id="170" name="Google Shape;170;p26"/>
          <p:cNvSpPr/>
          <p:nvPr/>
        </p:nvSpPr>
        <p:spPr>
          <a:xfrm>
            <a:off x="887475" y="2573050"/>
            <a:ext cx="1906500" cy="1833900"/>
          </a:xfrm>
          <a:prstGeom prst="ellipse">
            <a:avLst/>
          </a:prstGeom>
          <a:gradFill>
            <a:gsLst>
              <a:gs pos="0">
                <a:srgbClr val="8C8C8C"/>
              </a:gs>
              <a:gs pos="100000">
                <a:srgbClr val="404040"/>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1600" b="1">
                <a:solidFill>
                  <a:srgbClr val="F3F3F3"/>
                </a:solidFill>
                <a:latin typeface="Comfortaa"/>
                <a:ea typeface="Comfortaa"/>
                <a:cs typeface="Comfortaa"/>
                <a:sym typeface="Comfortaa"/>
              </a:rPr>
              <a:t>Defense vulnerability</a:t>
            </a:r>
            <a:endParaRPr sz="1600" b="1">
              <a:solidFill>
                <a:srgbClr val="F3F3F3"/>
              </a:solidFill>
              <a:latin typeface="Comfortaa"/>
              <a:ea typeface="Comfortaa"/>
              <a:cs typeface="Comfortaa"/>
              <a:sym typeface="Comfortaa"/>
            </a:endParaRPr>
          </a:p>
        </p:txBody>
      </p:sp>
      <p:sp>
        <p:nvSpPr>
          <p:cNvPr id="171" name="Google Shape;171;p26"/>
          <p:cNvSpPr/>
          <p:nvPr/>
        </p:nvSpPr>
        <p:spPr>
          <a:xfrm>
            <a:off x="3618750" y="3158550"/>
            <a:ext cx="1906500" cy="1833900"/>
          </a:xfrm>
          <a:prstGeom prst="ellipse">
            <a:avLst/>
          </a:prstGeom>
          <a:gradFill>
            <a:gsLst>
              <a:gs pos="0">
                <a:srgbClr val="8C8C8C"/>
              </a:gs>
              <a:gs pos="100000">
                <a:srgbClr val="404040"/>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1600" b="1">
                <a:solidFill>
                  <a:srgbClr val="F3F3F3"/>
                </a:solidFill>
                <a:latin typeface="Comfortaa"/>
                <a:ea typeface="Comfortaa"/>
                <a:cs typeface="Comfortaa"/>
                <a:sym typeface="Comfortaa"/>
              </a:rPr>
              <a:t>Closing technology gap</a:t>
            </a:r>
            <a:endParaRPr sz="1600" b="1">
              <a:solidFill>
                <a:srgbClr val="F3F3F3"/>
              </a:solidFill>
              <a:latin typeface="Comfortaa"/>
              <a:ea typeface="Comfortaa"/>
              <a:cs typeface="Comfortaa"/>
              <a:sym typeface="Comfortaa"/>
            </a:endParaRPr>
          </a:p>
        </p:txBody>
      </p:sp>
      <p:sp>
        <p:nvSpPr>
          <p:cNvPr id="172" name="Google Shape;172;p26"/>
          <p:cNvSpPr/>
          <p:nvPr/>
        </p:nvSpPr>
        <p:spPr>
          <a:xfrm>
            <a:off x="6327225" y="2573050"/>
            <a:ext cx="1906500" cy="1833900"/>
          </a:xfrm>
          <a:prstGeom prst="ellipse">
            <a:avLst/>
          </a:prstGeom>
          <a:gradFill>
            <a:gsLst>
              <a:gs pos="0">
                <a:srgbClr val="8C8C8C"/>
              </a:gs>
              <a:gs pos="100000">
                <a:srgbClr val="404040"/>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1600" b="1">
              <a:solidFill>
                <a:srgbClr val="F3F3F3"/>
              </a:solidFill>
              <a:latin typeface="Comfortaa"/>
              <a:ea typeface="Comfortaa"/>
              <a:cs typeface="Comfortaa"/>
              <a:sym typeface="Comfortaa"/>
            </a:endParaRPr>
          </a:p>
        </p:txBody>
      </p:sp>
      <p:sp>
        <p:nvSpPr>
          <p:cNvPr id="173" name="Google Shape;173;p26"/>
          <p:cNvSpPr txBox="1"/>
          <p:nvPr/>
        </p:nvSpPr>
        <p:spPr>
          <a:xfrm>
            <a:off x="5800125" y="3091606"/>
            <a:ext cx="2960700" cy="79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Comfortaa"/>
                <a:ea typeface="Comfortaa"/>
                <a:cs typeface="Comfortaa"/>
                <a:sym typeface="Comfortaa"/>
              </a:rPr>
              <a:t>Increasing decentralization</a:t>
            </a:r>
            <a:endParaRPr sz="1600" b="1">
              <a:solidFill>
                <a:srgbClr val="FFFFFF"/>
              </a:solidFill>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1399</Words>
  <Application>Microsoft Office PowerPoint</Application>
  <PresentationFormat>On-screen Show (16:9)</PresentationFormat>
  <Paragraphs>112</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Comfortaa</vt:lpstr>
      <vt:lpstr>Arial</vt:lpstr>
      <vt:lpstr>Simple Dark</vt:lpstr>
      <vt:lpstr>PowerPoint Presentation</vt:lpstr>
      <vt:lpstr>PowerPoint Presentation</vt:lpstr>
      <vt:lpstr>PowerPoint Presentation</vt:lpstr>
      <vt:lpstr>PowerPoint Presentation</vt:lpstr>
      <vt:lpstr>PowerPoint Presentation</vt:lpstr>
      <vt:lpstr>PowerPoint Presentation</vt:lpstr>
      <vt:lpstr>US military share of satellites in orbit</vt:lpstr>
      <vt:lpstr>Then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Scott</cp:lastModifiedBy>
  <cp:revision>2</cp:revision>
  <dcterms:modified xsi:type="dcterms:W3CDTF">2019-05-07T18:46:19Z</dcterms:modified>
</cp:coreProperties>
</file>